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  <p:sldMasterId id="2147483661" r:id="rId3"/>
  </p:sldMasterIdLst>
  <p:notesMasterIdLst>
    <p:notesMasterId r:id="rId18"/>
  </p:notesMasterIdLst>
  <p:handoutMasterIdLst>
    <p:handoutMasterId r:id="rId19"/>
  </p:handoutMasterIdLst>
  <p:sldIdLst>
    <p:sldId id="1149" r:id="rId4"/>
    <p:sldId id="1536" r:id="rId5"/>
    <p:sldId id="1412" r:id="rId6"/>
    <p:sldId id="1414" r:id="rId7"/>
    <p:sldId id="1537" r:id="rId8"/>
    <p:sldId id="1540" r:id="rId9"/>
    <p:sldId id="1541" r:id="rId10"/>
    <p:sldId id="1542" r:id="rId11"/>
    <p:sldId id="1543" r:id="rId12"/>
    <p:sldId id="1477" r:id="rId13"/>
    <p:sldId id="1538" r:id="rId14"/>
    <p:sldId id="1478" r:id="rId15"/>
    <p:sldId id="1481" r:id="rId16"/>
    <p:sldId id="114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幸全" initials="幸全" lastIdx="1" clrIdx="0"/>
  <p:cmAuthor id="8" name="姜伟光" initials="姜" lastIdx="1" clrIdx="0"/>
  <p:cmAuthor id="3" name="lenovo" initials="l" lastIdx="6" clrIdx="2"/>
  <p:cmAuthor id="4" name="Administrator" initials="A" lastIdx="4" clrIdx="3"/>
  <p:cmAuthor id="75" name="作者" initials="A" lastIdx="0" clrIdx="24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660E"/>
    <a:srgbClr val="ED7110"/>
    <a:srgbClr val="FFFFFF"/>
    <a:srgbClr val="FC7F03"/>
    <a:srgbClr val="FFAB03"/>
    <a:srgbClr val="2C2E2E"/>
    <a:srgbClr val="FC39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1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FFB24-30CC-430A-835B-FF44FF221C43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DB410-44E2-4E54-8D52-419DA5C9F9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3.xml"/><Relationship Id="rId7" Type="http://schemas.openxmlformats.org/officeDocument/2006/relationships/image" Target="../media/image7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9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6.png"/><Relationship Id="rId5" Type="http://schemas.openxmlformats.org/officeDocument/2006/relationships/tags" Target="../tags/tag51.xml"/><Relationship Id="rId10" Type="http://schemas.openxmlformats.org/officeDocument/2006/relationships/image" Target="../media/image5.png"/><Relationship Id="rId4" Type="http://schemas.openxmlformats.org/officeDocument/2006/relationships/tags" Target="../tags/tag50.xml"/><Relationship Id="rId9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image" Target="../media/image6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../media/image5.png"/><Relationship Id="rId5" Type="http://schemas.openxmlformats.org/officeDocument/2006/relationships/tags" Target="../tags/tag59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58.xml"/><Relationship Id="rId9" Type="http://schemas.openxmlformats.org/officeDocument/2006/relationships/tags" Target="../tags/tag63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6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5.png"/><Relationship Id="rId5" Type="http://schemas.openxmlformats.org/officeDocument/2006/relationships/tags" Target="../tags/tag68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6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5.png"/><Relationship Id="rId5" Type="http://schemas.openxmlformats.org/officeDocument/2006/relationships/tags" Target="../tags/tag77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76.xml"/><Relationship Id="rId9" Type="http://schemas.openxmlformats.org/officeDocument/2006/relationships/tags" Target="../tags/tag8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image" Target="../media/image5.png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5" Type="http://schemas.openxmlformats.org/officeDocument/2006/relationships/tags" Target="../tags/tag86.xml"/><Relationship Id="rId10" Type="http://schemas.openxmlformats.org/officeDocument/2006/relationships/tags" Target="../tags/tag91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../media/image9.png"/><Relationship Id="rId5" Type="http://schemas.openxmlformats.org/officeDocument/2006/relationships/tags" Target="../tags/tag97.xml"/><Relationship Id="rId10" Type="http://schemas.openxmlformats.org/officeDocument/2006/relationships/image" Target="../media/image8.png"/><Relationship Id="rId4" Type="http://schemas.openxmlformats.org/officeDocument/2006/relationships/tags" Target="../tags/tag96.xml"/><Relationship Id="rId9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37795" y="314960"/>
            <a:ext cx="4890135" cy="910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935527" y="82550"/>
            <a:ext cx="2192338" cy="775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5895" y="5059045"/>
            <a:ext cx="1856105" cy="1741170"/>
          </a:xfrm>
          <a:prstGeom prst="rect">
            <a:avLst/>
          </a:prstGeom>
        </p:spPr>
      </p:pic>
    </p:spTree>
  </p:cSld>
  <p:clrMapOvr>
    <a:masterClrMapping/>
  </p:clrMapOvr>
  <p:transition spd="slow" advClick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2286000" y="1799274"/>
            <a:ext cx="7620000" cy="2268855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6000"/>
              <a:buFont typeface="Arial" panose="020B0604020202020204" pitchFamily="34" charset="0"/>
              <a:buNone/>
              <a:defRPr sz="6600" b="0" spc="8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3" hasCustomPrompt="1"/>
            <p:custDataLst>
              <p:tags r:id="rId2"/>
            </p:custDataLst>
          </p:nvPr>
        </p:nvSpPr>
        <p:spPr>
          <a:xfrm>
            <a:off x="1652270" y="3282003"/>
            <a:ext cx="8890064" cy="1520811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2" hasCustomPrompt="1"/>
            <p:custDataLst>
              <p:tags r:id="rId3"/>
            </p:custDataLst>
          </p:nvPr>
        </p:nvSpPr>
        <p:spPr>
          <a:xfrm>
            <a:off x="1652270" y="2055183"/>
            <a:ext cx="8890064" cy="1099820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145" b="1" i="0" u="none" strike="noStrike" kern="1200" cap="none" spc="-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" y="1840732"/>
            <a:ext cx="3235350" cy="317652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副标题 2"/>
          <p:cNvSpPr>
            <a:spLocks noGrp="1"/>
          </p:cNvSpPr>
          <p:nvPr>
            <p:ph type="subTitle" idx="3" hasCustomPrompt="1"/>
            <p:custDataLst>
              <p:tags r:id="rId4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3" name="标题 3"/>
          <p:cNvSpPr>
            <a:spLocks noGrp="1"/>
          </p:cNvSpPr>
          <p:nvPr>
            <p:ph type="ctrTitle" idx="2" hasCustomPrompt="1"/>
            <p:custDataLst>
              <p:tags r:id="rId5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1274341"/>
            <a:ext cx="4389120" cy="4309317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2020/12/18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652905" y="1650127"/>
            <a:ext cx="8889429" cy="112823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6" name="标题 4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652270" y="2930762"/>
            <a:ext cx="8890064" cy="2277110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4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2" name="图片 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2" name="图片 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2" name="图片 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2" name="图片 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2" name="图片 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2" name="图片 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3" Type="http://schemas.openxmlformats.org/officeDocument/2006/relationships/tags" Target="../tags/tag1.xml"/><Relationship Id="rId7" Type="http://schemas.openxmlformats.org/officeDocument/2006/relationships/tags" Target="../tags/tag5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C7E11-5CA3-42E2-BB12-10E6957F8401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32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105.xml"/><Relationship Id="rId7" Type="http://schemas.openxmlformats.org/officeDocument/2006/relationships/slideLayout" Target="../slideLayouts/slideLayout10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luetooth.com/" TargetMode="External"/><Relationship Id="rId3" Type="http://schemas.openxmlformats.org/officeDocument/2006/relationships/image" Target="../media/image11.tiff"/><Relationship Id="rId7" Type="http://schemas.openxmlformats.org/officeDocument/2006/relationships/image" Target="https://upload.wikimedia.org/wikipedia/commons/thumb/6/6e/Runic_letter_berkanan.svg/8px-Runic_letter_berkanan.svg.png" TargetMode="Externa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9.xml"/><Relationship Id="rId6" Type="http://schemas.openxmlformats.org/officeDocument/2006/relationships/image" Target="../media/image13.png"/><Relationship Id="rId5" Type="http://schemas.openxmlformats.org/officeDocument/2006/relationships/image" Target="https://upload.wikimedia.org/wikipedia/commons/thumb/6/6f/Runic_letter_ior.svg/8px-Runic_letter_ior.svg.png" TargetMode="Externa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4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4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22.xml"/><Relationship Id="rId7" Type="http://schemas.openxmlformats.org/officeDocument/2006/relationships/image" Target="../media/image18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22.png"/><Relationship Id="rId5" Type="http://schemas.openxmlformats.org/officeDocument/2006/relationships/image" Target="../media/image21.tiff"/><Relationship Id="rId4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dirty="0">
                <a:sym typeface="+mn-ea"/>
              </a:rPr>
              <a:t>上海麦士&amp;予芯智能 </a:t>
            </a:r>
            <a:br>
              <a:rPr lang="zh-CN" altLang="en-US" sz="6600" dirty="0">
                <a:sym typeface="+mn-ea"/>
              </a:rPr>
            </a:br>
            <a:r>
              <a:rPr lang="zh-CN" altLang="en-US" sz="6600" dirty="0">
                <a:sym typeface="+mn-ea"/>
              </a:rPr>
              <a:t>联合开发          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99695" y="162560"/>
            <a:ext cx="9308465" cy="910590"/>
          </a:xfrm>
        </p:spPr>
        <p:txBody>
          <a:bodyPr>
            <a:normAutofit/>
          </a:bodyPr>
          <a:lstStyle/>
          <a:p>
            <a:pPr indent="0" algn="l"/>
            <a:r>
              <a:rPr lang="zh-CN" altLang="en-US" dirty="0">
                <a:cs typeface="微软雅黑" panose="020B0503020204020204" pitchFamily="34" charset="-122"/>
                <a:sym typeface="+mn-ea"/>
              </a:rPr>
              <a:t>无线协议的比较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8F8B30B4-C808-4783-9B4E-88DB3729B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106612"/>
              </p:ext>
            </p:extLst>
          </p:nvPr>
        </p:nvGraphicFramePr>
        <p:xfrm>
          <a:off x="685800" y="1453091"/>
          <a:ext cx="10753728" cy="415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216">
                  <a:extLst>
                    <a:ext uri="{9D8B030D-6E8A-4147-A177-3AD203B41FA5}">
                      <a16:colId xmlns:a16="http://schemas.microsoft.com/office/drawing/2014/main" val="3071583531"/>
                    </a:ext>
                  </a:extLst>
                </a:gridCol>
                <a:gridCol w="1344216">
                  <a:extLst>
                    <a:ext uri="{9D8B030D-6E8A-4147-A177-3AD203B41FA5}">
                      <a16:colId xmlns:a16="http://schemas.microsoft.com/office/drawing/2014/main" val="2387216433"/>
                    </a:ext>
                  </a:extLst>
                </a:gridCol>
                <a:gridCol w="1344216">
                  <a:extLst>
                    <a:ext uri="{9D8B030D-6E8A-4147-A177-3AD203B41FA5}">
                      <a16:colId xmlns:a16="http://schemas.microsoft.com/office/drawing/2014/main" val="2012282692"/>
                    </a:ext>
                  </a:extLst>
                </a:gridCol>
                <a:gridCol w="1344216">
                  <a:extLst>
                    <a:ext uri="{9D8B030D-6E8A-4147-A177-3AD203B41FA5}">
                      <a16:colId xmlns:a16="http://schemas.microsoft.com/office/drawing/2014/main" val="3640561569"/>
                    </a:ext>
                  </a:extLst>
                </a:gridCol>
                <a:gridCol w="1344216">
                  <a:extLst>
                    <a:ext uri="{9D8B030D-6E8A-4147-A177-3AD203B41FA5}">
                      <a16:colId xmlns:a16="http://schemas.microsoft.com/office/drawing/2014/main" val="4080104170"/>
                    </a:ext>
                  </a:extLst>
                </a:gridCol>
                <a:gridCol w="1344216">
                  <a:extLst>
                    <a:ext uri="{9D8B030D-6E8A-4147-A177-3AD203B41FA5}">
                      <a16:colId xmlns:a16="http://schemas.microsoft.com/office/drawing/2014/main" val="207961624"/>
                    </a:ext>
                  </a:extLst>
                </a:gridCol>
                <a:gridCol w="1344216">
                  <a:extLst>
                    <a:ext uri="{9D8B030D-6E8A-4147-A177-3AD203B41FA5}">
                      <a16:colId xmlns:a16="http://schemas.microsoft.com/office/drawing/2014/main" val="1344686481"/>
                    </a:ext>
                  </a:extLst>
                </a:gridCol>
                <a:gridCol w="1344216">
                  <a:extLst>
                    <a:ext uri="{9D8B030D-6E8A-4147-A177-3AD203B41FA5}">
                      <a16:colId xmlns:a16="http://schemas.microsoft.com/office/drawing/2014/main" val="1068285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NFC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ZigBee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Wi-Fi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LoRa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Cellular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563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规模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PAN/LAN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WAN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39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拓扑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P2P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Tree/Mesh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Tree/Mesh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Star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01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功耗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269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带宽</a:t>
                      </a:r>
                      <a:r>
                        <a:rPr lang="en-US" altLang="zh-CN" dirty="0"/>
                        <a:t>(bps)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400K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250K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9.6G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37.5K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498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距离</a:t>
                      </a:r>
                      <a:r>
                        <a:rPr lang="en-US" altLang="zh-CN" dirty="0"/>
                        <a:t>(m)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10/100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820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价格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362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应用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支付、认证、通行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近距离的数据交换、耳机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遥控器、健康类产品、智能家居、传感器网络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楼宇、工业、传感器网络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互联网、多媒体等高码流应用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楼宇、市政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手机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46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手机兼容性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871317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slow" advClick="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7795" y="314960"/>
            <a:ext cx="9308465" cy="910590"/>
          </a:xfrm>
        </p:spPr>
        <p:txBody>
          <a:bodyPr>
            <a:normAutofit/>
          </a:bodyPr>
          <a:lstStyle/>
          <a:p>
            <a:pPr indent="0" algn="l"/>
            <a:r>
              <a:rPr lang="en-US" altLang="zh-CN" dirty="0">
                <a:cs typeface="微软雅黑" panose="020B0503020204020204" pitchFamily="34" charset="-122"/>
                <a:sym typeface="+mn-ea"/>
              </a:rPr>
              <a:t>ISM</a:t>
            </a:r>
            <a:r>
              <a:rPr lang="zh-CN" altLang="en-US" dirty="0">
                <a:cs typeface="微软雅黑" panose="020B0503020204020204" pitchFamily="34" charset="-122"/>
                <a:sym typeface="+mn-ea"/>
              </a:rPr>
              <a:t>频段</a:t>
            </a:r>
            <a:endParaRPr lang="en-US" altLang="zh-CN" dirty="0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AEAEAE-7D82-455A-967C-C0E832BA5166}"/>
              </a:ext>
            </a:extLst>
          </p:cNvPr>
          <p:cNvSpPr txBox="1"/>
          <p:nvPr/>
        </p:nvSpPr>
        <p:spPr>
          <a:xfrm>
            <a:off x="1457325" y="1532662"/>
            <a:ext cx="8763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065" indent="266700" algn="just">
              <a:spcBef>
                <a:spcPts val="1200"/>
              </a:spcBef>
              <a:spcAft>
                <a:spcPts val="1200"/>
              </a:spcAft>
            </a:pPr>
            <a:r>
              <a:rPr lang="en-US" altLang="zh-CN" sz="1800" kern="1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ISM</a:t>
            </a:r>
            <a:r>
              <a:rPr lang="zh-CN" altLang="zh-CN" sz="1800" kern="1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频段的英文是</a:t>
            </a:r>
            <a:r>
              <a:rPr lang="en-US" altLang="zh-CN" sz="1800" kern="1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Industrial Scientific Medical Band</a:t>
            </a:r>
            <a:r>
              <a:rPr lang="zh-CN" altLang="zh-CN" sz="1800" kern="1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，即工业、科学、医学频段。就是每个国家对本国的工业机构、科学机构、医学机构开放的的无线电频段。每个国家对各自的</a:t>
            </a:r>
            <a:r>
              <a:rPr lang="en-US" altLang="zh-CN" sz="1800" kern="1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ISM</a:t>
            </a:r>
            <a:r>
              <a:rPr lang="zh-CN" altLang="zh-CN" sz="1800" kern="1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频段的定义都各有不同，但是</a:t>
            </a:r>
            <a:r>
              <a:rPr lang="en-US" altLang="zh-CN" sz="1800" kern="1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2.4GHz~2.5GHz</a:t>
            </a:r>
            <a:r>
              <a:rPr lang="zh-CN" altLang="zh-CN" sz="1800" kern="1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频段确实各国通用的。</a:t>
            </a:r>
            <a:r>
              <a:rPr lang="en-US" altLang="zh-CN" sz="1800" kern="1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Wi-Fi</a:t>
            </a:r>
            <a:r>
              <a:rPr lang="zh-CN" altLang="zh-CN" sz="1800" kern="1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Bluetooth</a:t>
            </a:r>
            <a:r>
              <a:rPr lang="zh-CN" altLang="zh-CN" sz="1800" kern="1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ZigBee</a:t>
            </a:r>
            <a:r>
              <a:rPr lang="zh-CN" altLang="zh-CN" sz="1800" kern="1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都在这个频段中。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73A411E-59BF-460F-8608-3AF539B19B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 descr="日程表&#10;&#10;描述已自动生成">
            <a:extLst>
              <a:ext uri="{FF2B5EF4-FFF2-40B4-BE49-F238E27FC236}">
                <a16:creationId xmlns:a16="http://schemas.microsoft.com/office/drawing/2014/main" id="{70E9C364-583A-4E49-B5D1-90FDA4C32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44" y="3040103"/>
            <a:ext cx="8596312" cy="27667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56845" y="181611"/>
            <a:ext cx="9308465" cy="910590"/>
          </a:xfrm>
        </p:spPr>
        <p:txBody>
          <a:bodyPr>
            <a:normAutofit/>
          </a:bodyPr>
          <a:lstStyle/>
          <a:p>
            <a:pPr indent="0" algn="l"/>
            <a:r>
              <a:rPr lang="zh-CN" altLang="en-US" dirty="0">
                <a:cs typeface="微软雅黑" panose="020B0503020204020204" pitchFamily="34" charset="-122"/>
                <a:sym typeface="+mn-ea"/>
              </a:rPr>
              <a:t>蓝牙协议栈</a:t>
            </a:r>
          </a:p>
        </p:txBody>
      </p:sp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D63D2822-E92B-40F9-BB25-9F7595853511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8979" y="704214"/>
            <a:ext cx="5643245" cy="59721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5669E59-BA65-4A59-894A-EAE8CC0AA717}"/>
              </a:ext>
            </a:extLst>
          </p:cNvPr>
          <p:cNvSpPr txBox="1"/>
          <p:nvPr/>
        </p:nvSpPr>
        <p:spPr>
          <a:xfrm>
            <a:off x="581025" y="1643587"/>
            <a:ext cx="366712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协议栈也有着非常复杂的规范和结构。我们先来看一下蓝牙核心规格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v5.2, Vol 1,Part A, 2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中描述蓝牙协议系统结构的一张框图。这是完整的蓝牙系统结构框图，包括了传统蓝牙、高速蓝牙和低功耗蓝牙。</a:t>
            </a:r>
            <a:endParaRPr lang="en-US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图中内容很多，看起来很复杂。我们不用细看，先看一下大的框架结构就行了。可以看到，系统主要分为上下两个部分。上面一半称为</a:t>
            </a:r>
            <a:r>
              <a:rPr lang="en-US" altLang="zh-CN" sz="16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Host</a:t>
            </a:r>
            <a:r>
              <a:rPr lang="zh-CN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（主机），下面一半称为</a:t>
            </a:r>
            <a:r>
              <a:rPr lang="en-US" altLang="zh-CN" sz="16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Controller</a:t>
            </a:r>
            <a:r>
              <a:rPr lang="zh-CN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（控制器）。</a:t>
            </a:r>
            <a:r>
              <a:rPr lang="en-US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Controller</a:t>
            </a:r>
            <a:r>
              <a:rPr lang="zh-CN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又分为</a:t>
            </a:r>
            <a:r>
              <a:rPr lang="en-US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部分，</a:t>
            </a:r>
            <a:r>
              <a:rPr lang="en-US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BR/EDR Controller</a:t>
            </a:r>
            <a:r>
              <a:rPr lang="zh-CN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属于传统蓝牙，</a:t>
            </a:r>
            <a:r>
              <a:rPr lang="en-US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LE Controller</a:t>
            </a:r>
            <a:r>
              <a:rPr lang="zh-CN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属于低功耗蓝牙，</a:t>
            </a:r>
            <a:r>
              <a:rPr lang="en-US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AMP Controller</a:t>
            </a:r>
            <a:r>
              <a:rPr lang="zh-CN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属于高速蓝牙。</a:t>
            </a:r>
            <a:endParaRPr lang="zh-CN" altLang="en-US" sz="1600" dirty="0"/>
          </a:p>
        </p:txBody>
      </p:sp>
    </p:spTree>
    <p:custDataLst>
      <p:tags r:id="rId1"/>
    </p:custDataLst>
  </p:cSld>
  <p:clrMapOvr>
    <a:masterClrMapping/>
  </p:clrMapOvr>
  <p:transition spd="slow" advClick="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7795" y="314960"/>
            <a:ext cx="9308465" cy="910590"/>
          </a:xfrm>
        </p:spPr>
        <p:txBody>
          <a:bodyPr>
            <a:normAutofit/>
          </a:bodyPr>
          <a:lstStyle/>
          <a:p>
            <a:pPr indent="0" algn="l"/>
            <a:r>
              <a:rPr lang="en-US" altLang="zh-CN" dirty="0">
                <a:cs typeface="微软雅黑" panose="020B0503020204020204" pitchFamily="34" charset="-122"/>
                <a:sym typeface="+mn-ea"/>
              </a:rPr>
              <a:t>BLE</a:t>
            </a:r>
            <a:r>
              <a:rPr lang="zh-CN" altLang="en-US" dirty="0">
                <a:cs typeface="微软雅黑" panose="020B0503020204020204" pitchFamily="34" charset="-122"/>
                <a:sym typeface="+mn-ea"/>
              </a:rPr>
              <a:t>协议栈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0FC61C-CC77-4801-AD37-AA67681083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43425" y="1076325"/>
            <a:ext cx="5648642" cy="53676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31940D-76E5-4A6C-8A24-988933357505}"/>
              </a:ext>
            </a:extLst>
          </p:cNvPr>
          <p:cNvSpPr txBox="1"/>
          <p:nvPr/>
        </p:nvSpPr>
        <p:spPr>
          <a:xfrm>
            <a:off x="654684" y="1225550"/>
            <a:ext cx="358394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这是一个典型的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系统的结构图。中间的两层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Host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Controller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就是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协议栈。看起来感觉和之前那张图不太一样，因为我们只把属于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的部分拿了出来，而把传统蓝牙和高速蓝牙的部分去除了。其中每一层的作用，就是我们后续课程的主要讲述内容。</a:t>
            </a:r>
          </a:p>
        </p:txBody>
      </p:sp>
    </p:spTree>
    <p:custDataLst>
      <p:tags r:id="rId1"/>
    </p:custDataLst>
  </p:cSld>
  <p:clrMapOvr>
    <a:masterClrMapping/>
  </p:clrMapOvr>
  <p:transition spd="slow" advClick="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半闭框 19"/>
          <p:cNvSpPr/>
          <p:nvPr userDrawn="1">
            <p:custDataLst>
              <p:tags r:id="rId2"/>
            </p:custDataLst>
          </p:nvPr>
        </p:nvSpPr>
        <p:spPr>
          <a:xfrm flipH="1" flipV="1">
            <a:off x="11581130" y="631028"/>
            <a:ext cx="463550" cy="6031865"/>
          </a:xfrm>
          <a:prstGeom prst="halfFrame">
            <a:avLst>
              <a:gd name="adj1" fmla="val 0"/>
              <a:gd name="adj2" fmla="val 0"/>
            </a:avLst>
          </a:prstGeom>
          <a:solidFill>
            <a:srgbClr val="FCB391"/>
          </a:solidFill>
          <a:ln w="57150">
            <a:solidFill>
              <a:srgbClr val="FCB3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baseline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914400" y="990600"/>
            <a:ext cx="9448800" cy="4876800"/>
          </a:xfrm>
          <a:prstGeom prst="rect">
            <a:avLst/>
          </a:prstGeom>
          <a:noFill/>
          <a:ln w="38100">
            <a:solidFill>
              <a:srgbClr val="FCB3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59865" y="1313833"/>
            <a:ext cx="3505200" cy="1158227"/>
          </a:xfrm>
          <a:prstGeom prst="rect">
            <a:avLst/>
          </a:prstGeom>
          <a:noFill/>
        </p:spPr>
        <p:txBody>
          <a:bodyPr wrap="square" lIns="63500" tIns="25400" rIns="63500" bIns="25400" rtlCol="0" anchor="b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000" b="1" spc="300" dirty="0">
                <a:solidFill>
                  <a:srgbClr val="C1410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下一节预告</a:t>
            </a:r>
          </a:p>
        </p:txBody>
      </p:sp>
      <p:sp>
        <p:nvSpPr>
          <p:cNvPr id="7" name="Title 6"/>
          <p:cNvSpPr txBox="1"/>
          <p:nvPr>
            <p:custDataLst>
              <p:tags r:id="rId5"/>
            </p:custDataLst>
          </p:nvPr>
        </p:nvSpPr>
        <p:spPr>
          <a:xfrm>
            <a:off x="1524635" y="2884170"/>
            <a:ext cx="5469890" cy="139509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ct val="100000"/>
              <a:buFontTx/>
              <a:buNone/>
            </a:pPr>
            <a:r>
              <a:rPr lang="zh-CN" altLang="en-US" sz="2800" b="1" spc="300" dirty="0">
                <a:ln w="3175">
                  <a:noFill/>
                  <a:prstDash val="dash"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基本词汇和句式</a:t>
            </a:r>
            <a:endParaRPr lang="en-US" altLang="zh-CN" sz="2800" b="1" spc="300" dirty="0">
              <a:ln w="3175">
                <a:noFill/>
                <a:prstDash val="dash"/>
              </a:ln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l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ct val="100000"/>
              <a:buFontTx/>
              <a:buNone/>
            </a:pPr>
            <a:r>
              <a:rPr lang="en-US" altLang="zh-CN" sz="2800" b="1" spc="300" dirty="0">
                <a:ln w="3175">
                  <a:noFill/>
                  <a:prstDash val="dash"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</a:t>
            </a:r>
            <a:r>
              <a:rPr kumimoji="0" lang="en-US" sz="2800" b="1" i="0" kern="1200" cap="none" spc="300" normalizeH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Link Layer</a:t>
            </a:r>
            <a:endParaRPr kumimoji="0" sz="2800" b="1" i="0" kern="1200" cap="none" spc="300" normalizeH="0" noProof="0" dirty="0">
              <a:ln w="3175">
                <a:noFill/>
                <a:prstDash val="dash"/>
              </a:ln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9825" y="2174875"/>
            <a:ext cx="3784600" cy="35496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D:\meihua_service_cache\jpg/651acfc9c10ce2a913eea0859367c74f.jpg651acfc9c10ce2a913eea0859367c74f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/>
          <a:srcRect l="30000" r="30000"/>
          <a:stretch>
            <a:fillRect/>
          </a:stretch>
        </p:blipFill>
        <p:spPr>
          <a:xfrm>
            <a:off x="762006" y="-25"/>
            <a:ext cx="4876838" cy="685805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10800">
                <a:moveTo>
                  <a:pt x="0" y="0"/>
                </a:moveTo>
                <a:lnTo>
                  <a:pt x="7680" y="0"/>
                </a:lnTo>
                <a:lnTo>
                  <a:pt x="768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5922678" y="103449"/>
            <a:ext cx="2063641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课程简介</a:t>
            </a:r>
            <a:r>
              <a:rPr 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</a:p>
        </p:txBody>
      </p:sp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6096000" y="1216389"/>
            <a:ext cx="5181638" cy="221261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fontScale="975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lvl="0" indent="-34290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理论部分：梳理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协议栈框架，快速了解协议栈的基本工作原理。</a:t>
            </a:r>
          </a:p>
          <a:p>
            <a:pPr marL="342900" lvl="0" indent="-34290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理论部分：挑选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协议栈中最常用、最实用的部分进行详解。</a:t>
            </a:r>
          </a:p>
          <a:p>
            <a:pPr marL="342900" lvl="0" indent="-34290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实践部分：动手运行实际代码，完成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 SoC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和智能手机之间、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 SoC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SoC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之间的通讯。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408B97-8C45-4789-AEA5-82CA7ABA5A1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981401" y="713049"/>
            <a:ext cx="2063641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主要内容</a:t>
            </a:r>
            <a:endParaRPr lang="zh-CN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4386DB-DCF2-4661-803F-15EA136FD73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981401" y="3429000"/>
            <a:ext cx="2063641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工具准备</a:t>
            </a:r>
            <a:endParaRPr lang="zh-CN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6FD643-8FF4-4866-B051-1948AC2B69A2}"/>
              </a:ext>
            </a:extLst>
          </p:cNvPr>
          <p:cNvSpPr txBox="1"/>
          <p:nvPr/>
        </p:nvSpPr>
        <p:spPr>
          <a:xfrm>
            <a:off x="6243506" y="4119680"/>
            <a:ext cx="411689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介子板（包含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模块）</a:t>
            </a:r>
            <a:r>
              <a:rPr lang="zh-CN" alt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和相关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软件包。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Keil for ARM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zh-CN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一台安装</a:t>
            </a:r>
            <a:r>
              <a:rPr lang="en-US" altLang="zh-CN" sz="1600" kern="0" dirty="0" err="1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nRF</a:t>
            </a:r>
            <a:r>
              <a:rPr lang="en-US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Connect APP</a:t>
            </a:r>
            <a:r>
              <a:rPr lang="zh-CN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iOS</a:t>
            </a:r>
            <a:r>
              <a:rPr lang="zh-CN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或</a:t>
            </a:r>
            <a:r>
              <a:rPr lang="en-US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Android</a:t>
            </a:r>
            <a:r>
              <a:rPr lang="zh-CN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设备</a:t>
            </a:r>
            <a:endParaRPr lang="zh-CN" altLang="en-US" sz="1600" dirty="0"/>
          </a:p>
        </p:txBody>
      </p:sp>
    </p:spTree>
    <p:custDataLst>
      <p:tags r:id="rId1"/>
    </p:custDataLst>
  </p:cSld>
  <p:clrMapOvr>
    <a:masterClrMapping/>
  </p:clrMapOvr>
  <p:transition spd="slow" advClick="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12271" y="209493"/>
            <a:ext cx="9308465" cy="910590"/>
          </a:xfrm>
        </p:spPr>
        <p:txBody>
          <a:bodyPr>
            <a:normAutofit/>
          </a:bodyPr>
          <a:lstStyle/>
          <a:p>
            <a:pPr indent="0" algn="l"/>
            <a:r>
              <a:rPr lang="zh-CN" altLang="en-US" dirty="0">
                <a:cs typeface="微软雅黑" panose="020B0503020204020204" pitchFamily="34" charset="-122"/>
                <a:sym typeface="+mn-ea"/>
              </a:rPr>
              <a:t>蓝牙的起源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471055" y="1905979"/>
            <a:ext cx="10765155" cy="9233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“蓝牙”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Bluetooth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”这个词来源于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世纪一位北欧国王哈拉尔的绰号。这位国王十分喜欢吃蓝莓，牙齿都被染成蓝色了，故而绰号“蓝牙”。</a:t>
            </a:r>
            <a:r>
              <a:rPr lang="zh-CN" altLang="zh-CN" sz="18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当时北欧使用卢恩字母。哈拉尔国王名字的首字母缩写在卢恩字母中表示为</a:t>
            </a:r>
            <a:r>
              <a:rPr lang="en-US" altLang="zh-CN" sz="18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18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和  </a:t>
            </a:r>
            <a:r>
              <a:rPr lang="zh-CN" altLang="zh-CN" sz="18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，合起来就是现在的蓝牙标志。</a:t>
            </a:r>
            <a:endParaRPr lang="zh-CN" altLang="zh-CN" sz="18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 descr="图片包含 游戏机, 标志, 画, 钟表&#10;&#10;描述已自动生成">
            <a:extLst>
              <a:ext uri="{FF2B5EF4-FFF2-40B4-BE49-F238E27FC236}">
                <a16:creationId xmlns:a16="http://schemas.microsoft.com/office/drawing/2014/main" id="{27388938-11A9-7F42-A972-D75105F25B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51816" y="2378615"/>
            <a:ext cx="3594735" cy="1819275"/>
          </a:xfrm>
          <a:prstGeom prst="rect">
            <a:avLst/>
          </a:prstGeom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B003A8F9-20CC-4B61-AF01-A32261949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56" y="2536032"/>
            <a:ext cx="9423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202C19-EAC1-4647-ADA0-B89EC4581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992" y="2536032"/>
            <a:ext cx="94229" cy="18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C82F229-B345-440B-BAFC-4480CE74F7AE}"/>
              </a:ext>
            </a:extLst>
          </p:cNvPr>
          <p:cNvSpPr txBox="1"/>
          <p:nvPr/>
        </p:nvSpPr>
        <p:spPr>
          <a:xfrm>
            <a:off x="471055" y="2965086"/>
            <a:ext cx="7338060" cy="9233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1999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日，由索尼爱立信、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IBM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、英特尔、诺基亚及东芝组成</a:t>
            </a:r>
            <a:r>
              <a:rPr lang="zh-CN" altLang="en-US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了蓝牙技术联盟（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Bluetooth Special Interest Group</a:t>
            </a:r>
            <a:r>
              <a:rPr lang="zh-CN" altLang="en-US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kern="1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简称</a:t>
            </a:r>
            <a:r>
              <a:rPr lang="en-US" altLang="zh-CN" kern="1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SIG</a:t>
            </a:r>
            <a:r>
              <a:rPr lang="zh-CN" altLang="en-US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。总部位于美国华盛顿州柯克兰（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Kirkland, Washington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1C91C83-E36A-4BC0-8436-09AC158082D2}"/>
              </a:ext>
            </a:extLst>
          </p:cNvPr>
          <p:cNvSpPr txBox="1"/>
          <p:nvPr/>
        </p:nvSpPr>
        <p:spPr>
          <a:xfrm>
            <a:off x="471055" y="4116442"/>
            <a:ext cx="73380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en-US" altLang="zh-CN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SIG</a:t>
            </a:r>
            <a:r>
              <a:rPr lang="zh-CN" altLang="zh-CN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是一个以制定蓝牙规范，与推动蓝牙技术为宗旨的国际组织。它拥有蓝牙的商标，认证并授权制造厂商使用蓝牙技术与蓝牙标志，但本身不负责蓝牙产品的设计、生产及贩售。</a:t>
            </a:r>
            <a:r>
              <a:rPr lang="en-US" altLang="zh-CN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SIG</a:t>
            </a:r>
            <a:r>
              <a:rPr lang="zh-CN" altLang="zh-CN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的官方网站是</a:t>
            </a:r>
            <a:r>
              <a:rPr lang="en-US" altLang="zh-CN" u="none" strike="noStrike" kern="0" dirty="0">
                <a:solidFill>
                  <a:srgbClr val="2091D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  <a:hlinkClick r:id="rId8"/>
              </a:rPr>
              <a:t>www.bluetooth.com</a:t>
            </a:r>
            <a:r>
              <a:rPr lang="zh-CN" altLang="zh-CN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，本课程中的部分内容会引用自该网站</a:t>
            </a:r>
            <a:r>
              <a:rPr lang="zh-CN" altLang="en-US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slow" advClick="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7795" y="143510"/>
            <a:ext cx="9308465" cy="910590"/>
          </a:xfrm>
        </p:spPr>
        <p:txBody>
          <a:bodyPr>
            <a:normAutofit/>
          </a:bodyPr>
          <a:lstStyle/>
          <a:p>
            <a:pPr indent="0" algn="l"/>
            <a:r>
              <a:rPr lang="zh-CN" altLang="en-US" dirty="0">
                <a:cs typeface="微软雅黑" panose="020B0503020204020204" pitchFamily="34" charset="-122"/>
                <a:sym typeface="+mn-ea"/>
              </a:rPr>
              <a:t>蓝牙的版本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002756" y="1321729"/>
            <a:ext cx="4949008" cy="120032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从蓝牙官网的另一页面（</a:t>
            </a:r>
            <a:r>
              <a:rPr lang="en-US" altLang="zh-CN" sz="1800" kern="100" dirty="0">
                <a:solidFill>
                  <a:srgbClr val="2091DC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https://www.bluetooth.com/specifications/archived-specifications/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）中我们可以看到蓝牙核心规格的历史版本列表和当前状态。</a:t>
            </a:r>
          </a:p>
        </p:txBody>
      </p:sp>
      <p:pic>
        <p:nvPicPr>
          <p:cNvPr id="6" name="图片 5" descr="图片包含 游戏机, 截图&#10;&#10;描述已自动生成">
            <a:extLst>
              <a:ext uri="{FF2B5EF4-FFF2-40B4-BE49-F238E27FC236}">
                <a16:creationId xmlns:a16="http://schemas.microsoft.com/office/drawing/2014/main" id="{16A36DBF-E59A-42D0-842D-D347803234F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02756" y="2618237"/>
            <a:ext cx="5093244" cy="3039585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100446D-2E22-423C-B7CD-DDE093044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137966"/>
              </p:ext>
            </p:extLst>
          </p:nvPr>
        </p:nvGraphicFramePr>
        <p:xfrm>
          <a:off x="6615254" y="1321729"/>
          <a:ext cx="4640311" cy="36829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3117">
                  <a:extLst>
                    <a:ext uri="{9D8B030D-6E8A-4147-A177-3AD203B41FA5}">
                      <a16:colId xmlns:a16="http://schemas.microsoft.com/office/drawing/2014/main" val="3402339917"/>
                    </a:ext>
                  </a:extLst>
                </a:gridCol>
                <a:gridCol w="781678">
                  <a:extLst>
                    <a:ext uri="{9D8B030D-6E8A-4147-A177-3AD203B41FA5}">
                      <a16:colId xmlns:a16="http://schemas.microsoft.com/office/drawing/2014/main" val="909205906"/>
                    </a:ext>
                  </a:extLst>
                </a:gridCol>
                <a:gridCol w="3155516">
                  <a:extLst>
                    <a:ext uri="{9D8B030D-6E8A-4147-A177-3AD203B41FA5}">
                      <a16:colId xmlns:a16="http://schemas.microsoft.com/office/drawing/2014/main" val="4024972583"/>
                    </a:ext>
                  </a:extLst>
                </a:gridCol>
              </a:tblGrid>
              <a:tr h="175380">
                <a:tc>
                  <a:txBody>
                    <a:bodyPr/>
                    <a:lstStyle/>
                    <a:p>
                      <a:r>
                        <a:rPr lang="zh-CN" sz="1050" kern="100">
                          <a:effectLst/>
                        </a:rPr>
                        <a:t>版本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CN" sz="1050" kern="100">
                          <a:effectLst/>
                        </a:rPr>
                        <a:t>发布年份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CN" sz="1050" kern="100">
                          <a:effectLst/>
                        </a:rPr>
                        <a:t>重点更新内容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3581306"/>
                  </a:ext>
                </a:extLst>
              </a:tr>
              <a:tr h="701519"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1.0</a:t>
                      </a:r>
                      <a:endParaRPr lang="zh-CN" sz="1050" kern="100">
                        <a:effectLst/>
                      </a:endParaRPr>
                    </a:p>
                    <a:p>
                      <a:r>
                        <a:rPr lang="en-US" sz="1050" kern="100">
                          <a:effectLst/>
                        </a:rPr>
                        <a:t>1.0B</a:t>
                      </a:r>
                      <a:endParaRPr lang="zh-CN" sz="1050" kern="100">
                        <a:effectLst/>
                      </a:endParaRPr>
                    </a:p>
                    <a:p>
                      <a:r>
                        <a:rPr lang="en-US" sz="1050" kern="100">
                          <a:effectLst/>
                        </a:rPr>
                        <a:t>1.1</a:t>
                      </a:r>
                      <a:endParaRPr lang="zh-CN" sz="1050" kern="100">
                        <a:effectLst/>
                      </a:endParaRPr>
                    </a:p>
                    <a:p>
                      <a:r>
                        <a:rPr lang="en-US" sz="1050" kern="100">
                          <a:effectLst/>
                        </a:rPr>
                        <a:t>1.2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 dirty="0">
                          <a:effectLst/>
                        </a:rPr>
                        <a:t>1998~</a:t>
                      </a:r>
                      <a:endParaRPr lang="zh-CN" sz="1050" kern="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CN" sz="1050" kern="100">
                          <a:effectLst/>
                        </a:rPr>
                        <a:t>基础版本。</a:t>
                      </a:r>
                    </a:p>
                    <a:p>
                      <a:r>
                        <a:rPr lang="zh-CN" sz="1050" kern="100">
                          <a:effectLst/>
                        </a:rPr>
                        <a:t>基本速率模式（英语：</a:t>
                      </a:r>
                      <a:r>
                        <a:rPr lang="en-US" sz="1050" kern="100">
                          <a:effectLst/>
                        </a:rPr>
                        <a:t>Basic Rate</a:t>
                      </a:r>
                      <a:r>
                        <a:rPr lang="zh-CN" sz="1050" kern="100">
                          <a:effectLst/>
                        </a:rPr>
                        <a:t>，缩写为</a:t>
                      </a:r>
                      <a:r>
                        <a:rPr lang="en-US" sz="1050" kern="100">
                          <a:effectLst/>
                        </a:rPr>
                        <a:t>BR</a:t>
                      </a:r>
                      <a:r>
                        <a:rPr lang="zh-CN" sz="1050" kern="100">
                          <a:effectLst/>
                        </a:rPr>
                        <a:t>）</a:t>
                      </a:r>
                      <a:r>
                        <a:rPr lang="en-US" sz="1050" kern="100">
                          <a:effectLst/>
                        </a:rPr>
                        <a:t>1Mbps</a:t>
                      </a:r>
                      <a:r>
                        <a:rPr lang="zh-CN" sz="1050" kern="100">
                          <a:effectLst/>
                        </a:rPr>
                        <a:t>。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0780803"/>
                  </a:ext>
                </a:extLst>
              </a:tr>
              <a:tr h="350760"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2.0+EDR</a:t>
                      </a:r>
                      <a:endParaRPr lang="zh-CN" sz="1050" kern="100">
                        <a:effectLst/>
                      </a:endParaRPr>
                    </a:p>
                    <a:p>
                      <a:r>
                        <a:rPr lang="en-US" sz="1050" kern="100">
                          <a:effectLst/>
                        </a:rPr>
                        <a:t>2.1+EDR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2004~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CN" sz="1050" kern="100">
                          <a:effectLst/>
                        </a:rPr>
                        <a:t>增加增强速率模式（英语：</a:t>
                      </a:r>
                      <a:r>
                        <a:rPr lang="en-US" sz="1050" kern="100">
                          <a:effectLst/>
                        </a:rPr>
                        <a:t>Enhanced Data Rate</a:t>
                      </a:r>
                      <a:r>
                        <a:rPr lang="zh-CN" sz="1050" kern="100">
                          <a:effectLst/>
                        </a:rPr>
                        <a:t>，缩写为</a:t>
                      </a:r>
                      <a:r>
                        <a:rPr lang="en-US" sz="1050" kern="100">
                          <a:effectLst/>
                        </a:rPr>
                        <a:t>EDR</a:t>
                      </a:r>
                      <a:r>
                        <a:rPr lang="zh-CN" sz="1050" kern="100">
                          <a:effectLst/>
                        </a:rPr>
                        <a:t>）</a:t>
                      </a:r>
                      <a:r>
                        <a:rPr lang="en-US" sz="1050" kern="100">
                          <a:effectLst/>
                        </a:rPr>
                        <a:t>2Mbps</a:t>
                      </a:r>
                      <a:r>
                        <a:rPr lang="zh-CN" sz="1050" kern="100">
                          <a:effectLst/>
                        </a:rPr>
                        <a:t>和</a:t>
                      </a:r>
                      <a:r>
                        <a:rPr lang="en-US" sz="1050" kern="100">
                          <a:effectLst/>
                        </a:rPr>
                        <a:t>3Mbps</a:t>
                      </a:r>
                      <a:r>
                        <a:rPr lang="zh-CN" sz="1050" kern="100">
                          <a:effectLst/>
                        </a:rPr>
                        <a:t>。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264450"/>
                  </a:ext>
                </a:extLst>
              </a:tr>
              <a:tr h="350760"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3.0+HS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2009~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CN" sz="1050" kern="100">
                          <a:effectLst/>
                        </a:rPr>
                        <a:t>增加高速模式（英语：</a:t>
                      </a:r>
                      <a:r>
                        <a:rPr lang="en-US" sz="1050" kern="100">
                          <a:effectLst/>
                        </a:rPr>
                        <a:t>High Speed</a:t>
                      </a:r>
                      <a:r>
                        <a:rPr lang="zh-CN" sz="1050" kern="100">
                          <a:effectLst/>
                        </a:rPr>
                        <a:t>，缩写为</a:t>
                      </a:r>
                      <a:r>
                        <a:rPr lang="en-US" sz="1050" kern="100">
                          <a:effectLst/>
                        </a:rPr>
                        <a:t>HS</a:t>
                      </a:r>
                      <a:r>
                        <a:rPr lang="zh-CN" sz="1050" kern="100">
                          <a:effectLst/>
                        </a:rPr>
                        <a:t>），启用</a:t>
                      </a:r>
                      <a:r>
                        <a:rPr lang="en-US" sz="1050" kern="100">
                          <a:effectLst/>
                        </a:rPr>
                        <a:t>IEEE 802.11</a:t>
                      </a:r>
                      <a:r>
                        <a:rPr lang="zh-CN" sz="1050" kern="100">
                          <a:effectLst/>
                        </a:rPr>
                        <a:t>，速率提升至</a:t>
                      </a:r>
                      <a:r>
                        <a:rPr lang="en-US" sz="1050" kern="100">
                          <a:effectLst/>
                        </a:rPr>
                        <a:t>24Mbps</a:t>
                      </a:r>
                      <a:r>
                        <a:rPr lang="zh-CN" sz="1050" kern="100">
                          <a:effectLst/>
                        </a:rPr>
                        <a:t>。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9727538"/>
                  </a:ext>
                </a:extLst>
              </a:tr>
              <a:tr h="350760"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  <a:highlight>
                            <a:srgbClr val="FFFF00"/>
                          </a:highlight>
                        </a:rPr>
                        <a:t>4.0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  <a:highlight>
                            <a:srgbClr val="FFFF00"/>
                          </a:highlight>
                        </a:rPr>
                        <a:t>2010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CN" sz="1050" kern="100">
                          <a:effectLst/>
                          <a:highlight>
                            <a:srgbClr val="FFFF00"/>
                          </a:highlight>
                        </a:rPr>
                        <a:t>增加低功耗蓝牙模式（英语：</a:t>
                      </a:r>
                      <a:r>
                        <a:rPr lang="en-US" sz="1050" kern="100">
                          <a:effectLst/>
                          <a:highlight>
                            <a:srgbClr val="FFFF00"/>
                          </a:highlight>
                        </a:rPr>
                        <a:t>Low Energy</a:t>
                      </a:r>
                      <a:r>
                        <a:rPr lang="zh-CN" sz="1050" kern="100">
                          <a:effectLst/>
                          <a:highlight>
                            <a:srgbClr val="FFFF00"/>
                          </a:highlight>
                        </a:rPr>
                        <a:t>，缩写为</a:t>
                      </a:r>
                      <a:r>
                        <a:rPr lang="en-US" sz="1050" kern="100">
                          <a:effectLst/>
                          <a:highlight>
                            <a:srgbClr val="FFFF00"/>
                          </a:highlight>
                        </a:rPr>
                        <a:t>LE</a:t>
                      </a:r>
                      <a:r>
                        <a:rPr lang="zh-CN" sz="1050" kern="100">
                          <a:effectLst/>
                          <a:highlight>
                            <a:srgbClr val="FFFF00"/>
                          </a:highlight>
                        </a:rPr>
                        <a:t>）</a:t>
                      </a:r>
                      <a:r>
                        <a:rPr lang="en-US" sz="1050" kern="100">
                          <a:effectLst/>
                          <a:highlight>
                            <a:srgbClr val="FFFF00"/>
                          </a:highlight>
                        </a:rPr>
                        <a:t>1Mbps</a:t>
                      </a:r>
                      <a:r>
                        <a:rPr lang="zh-CN" sz="1050" kern="100">
                          <a:effectLst/>
                          <a:highlight>
                            <a:srgbClr val="FFFF00"/>
                          </a:highlight>
                        </a:rPr>
                        <a:t>。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1554213"/>
                  </a:ext>
                </a:extLst>
              </a:tr>
              <a:tr h="350760"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4.1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2013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CN" sz="1050" kern="100">
                          <a:effectLst/>
                        </a:rPr>
                        <a:t>增加</a:t>
                      </a:r>
                      <a:r>
                        <a:rPr lang="en-US" sz="1050" kern="100">
                          <a:effectLst/>
                        </a:rPr>
                        <a:t>LE dual mode topology</a:t>
                      </a:r>
                      <a:r>
                        <a:rPr lang="zh-CN" sz="1050" kern="100">
                          <a:effectLst/>
                        </a:rPr>
                        <a:t>，支持主从一体。</a:t>
                      </a:r>
                    </a:p>
                    <a:p>
                      <a:r>
                        <a:rPr lang="en-US" sz="1050" kern="100">
                          <a:effectLst/>
                        </a:rPr>
                        <a:t>HS</a:t>
                      </a:r>
                      <a:r>
                        <a:rPr lang="zh-CN" sz="1050" kern="100">
                          <a:effectLst/>
                        </a:rPr>
                        <a:t>高速模式速率提升至</a:t>
                      </a:r>
                      <a:r>
                        <a:rPr lang="en-US" sz="1050" kern="100">
                          <a:effectLst/>
                        </a:rPr>
                        <a:t>54Mbps</a:t>
                      </a:r>
                      <a:r>
                        <a:rPr lang="zh-CN" sz="1050" kern="100">
                          <a:effectLst/>
                        </a:rPr>
                        <a:t>。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9230028"/>
                  </a:ext>
                </a:extLst>
              </a:tr>
              <a:tr h="350760"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4.2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2014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CN" sz="1050" kern="100">
                          <a:effectLst/>
                        </a:rPr>
                        <a:t>增加</a:t>
                      </a:r>
                      <a:r>
                        <a:rPr lang="en-US" sz="1050" kern="100">
                          <a:effectLst/>
                        </a:rPr>
                        <a:t>LE Data Packet Length Extension</a:t>
                      </a:r>
                      <a:r>
                        <a:rPr lang="zh-CN" sz="1050" kern="100">
                          <a:effectLst/>
                        </a:rPr>
                        <a:t>，用户数据包长度从</a:t>
                      </a:r>
                      <a:r>
                        <a:rPr lang="en-US" sz="1050" kern="100">
                          <a:effectLst/>
                        </a:rPr>
                        <a:t>20</a:t>
                      </a:r>
                      <a:r>
                        <a:rPr lang="zh-CN" sz="1050" kern="100">
                          <a:effectLst/>
                        </a:rPr>
                        <a:t>字节提升至</a:t>
                      </a:r>
                      <a:r>
                        <a:rPr lang="en-US" sz="1050" kern="100">
                          <a:effectLst/>
                        </a:rPr>
                        <a:t>244</a:t>
                      </a:r>
                      <a:r>
                        <a:rPr lang="zh-CN" sz="1050" kern="100">
                          <a:effectLst/>
                        </a:rPr>
                        <a:t>字节。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2688148"/>
                  </a:ext>
                </a:extLst>
              </a:tr>
              <a:tr h="350760"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5.0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2016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CN" sz="1050" kern="100">
                          <a:effectLst/>
                        </a:rPr>
                        <a:t>增加</a:t>
                      </a:r>
                      <a:r>
                        <a:rPr lang="en-US" sz="1050" kern="100">
                          <a:effectLst/>
                        </a:rPr>
                        <a:t>LE 2Mbps</a:t>
                      </a:r>
                      <a:r>
                        <a:rPr lang="zh-CN" sz="1050" kern="100">
                          <a:effectLst/>
                        </a:rPr>
                        <a:t>模式。</a:t>
                      </a:r>
                    </a:p>
                    <a:p>
                      <a:r>
                        <a:rPr lang="zh-CN" sz="1050" kern="100">
                          <a:effectLst/>
                        </a:rPr>
                        <a:t>增加</a:t>
                      </a:r>
                      <a:r>
                        <a:rPr lang="en-US" sz="1050" kern="100">
                          <a:effectLst/>
                        </a:rPr>
                        <a:t>LE Long Range</a:t>
                      </a:r>
                      <a:r>
                        <a:rPr lang="zh-CN" sz="1050" kern="100">
                          <a:effectLst/>
                        </a:rPr>
                        <a:t>模式。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415611"/>
                  </a:ext>
                </a:extLst>
              </a:tr>
              <a:tr h="175380"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-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2017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CN" sz="1050" kern="100" dirty="0">
                          <a:effectLst/>
                        </a:rPr>
                        <a:t>增加</a:t>
                      </a:r>
                      <a:r>
                        <a:rPr lang="en-US" sz="1050" kern="100" dirty="0">
                          <a:effectLst/>
                        </a:rPr>
                        <a:t>BLE Mesh Profile</a:t>
                      </a:r>
                      <a:r>
                        <a:rPr lang="zh-CN" sz="1050" kern="100" dirty="0">
                          <a:effectLst/>
                        </a:rPr>
                        <a:t>。</a:t>
                      </a:r>
                      <a:endParaRPr lang="zh-CN" sz="1050" kern="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273365"/>
                  </a:ext>
                </a:extLst>
              </a:tr>
              <a:tr h="350760"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5.1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2019.01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CN" sz="1050" kern="100" dirty="0">
                          <a:effectLst/>
                        </a:rPr>
                        <a:t>增加</a:t>
                      </a:r>
                      <a:r>
                        <a:rPr lang="en-US" sz="1050" kern="100" dirty="0">
                          <a:effectLst/>
                        </a:rPr>
                        <a:t>Angle of Arrival (</a:t>
                      </a:r>
                      <a:r>
                        <a:rPr lang="en-US" sz="1050" kern="100" dirty="0" err="1">
                          <a:effectLst/>
                        </a:rPr>
                        <a:t>AoA</a:t>
                      </a:r>
                      <a:r>
                        <a:rPr lang="en-US" sz="1050" kern="100" dirty="0">
                          <a:effectLst/>
                        </a:rPr>
                        <a:t>) </a:t>
                      </a:r>
                      <a:r>
                        <a:rPr lang="zh-CN" sz="1050" kern="100" dirty="0">
                          <a:effectLst/>
                        </a:rPr>
                        <a:t>和</a:t>
                      </a:r>
                      <a:r>
                        <a:rPr lang="en-US" sz="1050" kern="100" dirty="0">
                          <a:effectLst/>
                        </a:rPr>
                        <a:t> Angle of Departure (</a:t>
                      </a:r>
                      <a:r>
                        <a:rPr lang="en-US" sz="1050" kern="100" dirty="0" err="1">
                          <a:effectLst/>
                        </a:rPr>
                        <a:t>AoD</a:t>
                      </a:r>
                      <a:r>
                        <a:rPr lang="en-US" sz="1050" kern="100" dirty="0">
                          <a:effectLst/>
                        </a:rPr>
                        <a:t>) </a:t>
                      </a:r>
                      <a:r>
                        <a:rPr lang="zh-CN" sz="1050" kern="100" dirty="0">
                          <a:effectLst/>
                        </a:rPr>
                        <a:t>定位模式。</a:t>
                      </a:r>
                      <a:endParaRPr lang="zh-CN" sz="1050" kern="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3436338"/>
                  </a:ext>
                </a:extLst>
              </a:tr>
              <a:tr h="175380"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5.2</a:t>
                      </a:r>
                      <a:endParaRPr lang="zh-CN" sz="105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 dirty="0">
                          <a:effectLst/>
                        </a:rPr>
                        <a:t>2019.12</a:t>
                      </a:r>
                      <a:endParaRPr lang="zh-CN" sz="1050" kern="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CN" sz="1050" kern="100" dirty="0">
                          <a:effectLst/>
                        </a:rPr>
                        <a:t>增加</a:t>
                      </a:r>
                      <a:r>
                        <a:rPr lang="en-US" sz="1050" kern="100" dirty="0">
                          <a:effectLst/>
                        </a:rPr>
                        <a:t>LE Audio</a:t>
                      </a:r>
                      <a:r>
                        <a:rPr lang="zh-CN" sz="1050" kern="100" dirty="0">
                          <a:effectLst/>
                        </a:rPr>
                        <a:t>。</a:t>
                      </a:r>
                      <a:endParaRPr lang="zh-CN" sz="1050" kern="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4898889"/>
                  </a:ext>
                </a:extLst>
              </a:tr>
            </a:tbl>
          </a:graphicData>
        </a:graphic>
      </p:graphicFrame>
      <p:sp>
        <p:nvSpPr>
          <p:cNvPr id="5" name="矩形: 圆角 4">
            <a:extLst>
              <a:ext uri="{FF2B5EF4-FFF2-40B4-BE49-F238E27FC236}">
                <a16:creationId xmlns:a16="http://schemas.microsoft.com/office/drawing/2014/main" id="{99C59345-F25E-45E9-995A-5D1BB9F758A3}"/>
              </a:ext>
            </a:extLst>
          </p:cNvPr>
          <p:cNvSpPr/>
          <p:nvPr/>
        </p:nvSpPr>
        <p:spPr>
          <a:xfrm>
            <a:off x="3505200" y="4251158"/>
            <a:ext cx="561474" cy="1387642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9AA1E16-48F2-42C8-B0D7-FFEB371C8ED0}"/>
              </a:ext>
            </a:extLst>
          </p:cNvPr>
          <p:cNvSpPr/>
          <p:nvPr/>
        </p:nvSpPr>
        <p:spPr>
          <a:xfrm>
            <a:off x="3505200" y="3617066"/>
            <a:ext cx="757238" cy="634092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195D25F7-8D08-41E7-92DD-0EEFF1D8A5DB}"/>
              </a:ext>
            </a:extLst>
          </p:cNvPr>
          <p:cNvSpPr/>
          <p:nvPr/>
        </p:nvSpPr>
        <p:spPr>
          <a:xfrm>
            <a:off x="2995613" y="5748338"/>
            <a:ext cx="709612" cy="347662"/>
          </a:xfrm>
          <a:prstGeom prst="wedgeRoundRectCallout">
            <a:avLst>
              <a:gd name="adj1" fmla="val 35603"/>
              <a:gd name="adj2" fmla="val -81336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停产</a:t>
            </a: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DDE07CCB-7CE1-4AB8-BC16-2537A4018C15}"/>
              </a:ext>
            </a:extLst>
          </p:cNvPr>
          <p:cNvSpPr/>
          <p:nvPr/>
        </p:nvSpPr>
        <p:spPr>
          <a:xfrm>
            <a:off x="4106226" y="3163218"/>
            <a:ext cx="1184911" cy="347662"/>
          </a:xfrm>
          <a:prstGeom prst="wedgeRoundRectCallout">
            <a:avLst>
              <a:gd name="adj1" fmla="val -50974"/>
              <a:gd name="adj2" fmla="val 77568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不再授权</a:t>
            </a:r>
          </a:p>
        </p:txBody>
      </p:sp>
    </p:spTree>
    <p:custDataLst>
      <p:tags r:id="rId1"/>
    </p:custDataLst>
  </p:cSld>
  <p:clrMapOvr>
    <a:masterClrMapping/>
  </p:clrMapOvr>
  <p:transition spd="slow" advClick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57155" y="90902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蓝牙的各版本重点概念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2A8099-7663-4AEC-A3E6-083A181125C5}"/>
              </a:ext>
            </a:extLst>
          </p:cNvPr>
          <p:cNvSpPr txBox="1"/>
          <p:nvPr/>
        </p:nvSpPr>
        <p:spPr>
          <a:xfrm>
            <a:off x="457154" y="1153909"/>
            <a:ext cx="2197768" cy="1477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kern="0" dirty="0">
                <a:latin typeface="宋体" panose="02010600030101010101" pitchFamily="2" charset="-122"/>
                <a:cs typeface="宋体" panose="02010600030101010101" pitchFamily="2" charset="-122"/>
              </a:rPr>
              <a:t>V1.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zh-CN" altLang="en-US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Basic Rate</a:t>
            </a:r>
            <a:r>
              <a:rPr lang="zh-CN" altLang="en-US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sz="1800" kern="0" dirty="0">
              <a:effectLst/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蓝牙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1.x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版本，从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1998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年至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2004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年，使用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1Mbps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百万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bit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每秒）的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PHY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Physical Layer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，物理层）。现在称之为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Basic Rate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（基本速率模式，简称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BR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818C80-0EA4-426F-AAE8-C69FED7594F8}"/>
              </a:ext>
            </a:extLst>
          </p:cNvPr>
          <p:cNvSpPr txBox="1"/>
          <p:nvPr/>
        </p:nvSpPr>
        <p:spPr>
          <a:xfrm>
            <a:off x="457155" y="3429000"/>
            <a:ext cx="2197767" cy="2585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V2.0 &amp; V2.1: Enhanced Data Rate</a:t>
            </a:r>
            <a:r>
              <a:rPr lang="zh-CN" altLang="en-US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en-US" altLang="zh-CN" sz="12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2004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年发布的</a:t>
            </a:r>
            <a:r>
              <a:rPr lang="en-US" altLang="zh-CN" sz="12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2.0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版本和之后更新的</a:t>
            </a:r>
            <a:r>
              <a:rPr lang="en-US" altLang="zh-CN" sz="12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2.1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版本，在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BR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的基础上，增加了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2Mbps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3Mbps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PHY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，称为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Enhanced Data Rate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（增强速率模式，简称</a:t>
            </a:r>
            <a:r>
              <a:rPr lang="en-US" altLang="zh-CN" sz="12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EDR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en-US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蓝牙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1.x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2.x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版本所包含的内容，合起来称为</a:t>
            </a:r>
            <a:r>
              <a:rPr lang="en-US" altLang="zh-CN" sz="12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BR/EDR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，也称为</a:t>
            </a:r>
            <a:r>
              <a:rPr lang="en-US" altLang="zh-CN" sz="12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Bluetooth Classic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，就是</a:t>
            </a:r>
            <a:r>
              <a:rPr lang="zh-CN" altLang="zh-CN" sz="12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传统蓝牙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，或者叫做经典蓝牙</a:t>
            </a:r>
            <a:r>
              <a:rPr lang="zh-CN" altLang="en-US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17DD6A0-9768-4AAB-A39E-B9F190D24641}"/>
              </a:ext>
            </a:extLst>
          </p:cNvPr>
          <p:cNvSpPr txBox="1"/>
          <p:nvPr/>
        </p:nvSpPr>
        <p:spPr>
          <a:xfrm>
            <a:off x="3424944" y="2873724"/>
            <a:ext cx="2197767" cy="2031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V3.0</a:t>
            </a:r>
            <a:r>
              <a:rPr lang="zh-CN" altLang="en-US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High Speed</a:t>
            </a:r>
            <a:r>
              <a:rPr lang="zh-CN" altLang="en-US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2009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年发布的蓝牙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3.0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BR/EDR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的基础上，增加了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High Speed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（高速模式，简称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HS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），使得传输速率达到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24Mbps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，并且在蓝牙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4.1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后提升至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54Mbps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，称为高速蓝牙。但是这使用的不是蓝牙遵循的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IEEE 802.15.1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，而是借用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Wi-Fi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遵循的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IEEE 802.11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DA5D1D-7786-462A-AE15-1CD7CC2D1294}"/>
              </a:ext>
            </a:extLst>
          </p:cNvPr>
          <p:cNvSpPr txBox="1"/>
          <p:nvPr/>
        </p:nvSpPr>
        <p:spPr>
          <a:xfrm>
            <a:off x="5935582" y="1011676"/>
            <a:ext cx="5863377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IEEE 802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与蓝牙和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Wi-Fi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的关系</a:t>
            </a:r>
          </a:p>
          <a:p>
            <a:pPr indent="269240" algn="just">
              <a:spcBef>
                <a:spcPts val="1200"/>
              </a:spcBef>
              <a:spcAft>
                <a:spcPts val="1200"/>
              </a:spcAft>
            </a:pP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IEEE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是电气电子工程师学会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(Institute of Electrical and Electronics Engineers)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，是一个国际性的专业技术组织，大量的现行工业标准都是该组织制订的。</a:t>
            </a:r>
          </a:p>
          <a:p>
            <a:pPr indent="26924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喜欢研究智能手机和路由器的同学，一定会关心产品的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Wi-Fi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版本，比如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802.11a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802.11b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802.11n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等等。但是严格来说，这其实是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IEEE 802.11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的版本，而不是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Wi-Fi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的版本。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Wi-Fi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也有它自己的版本号，比如最新的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Wi-Fi 6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，它是基于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IEEE 802.11ax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版本的。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IEEE 802.11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是一个更加抽象、更加底层的无线网络标准，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Wi-Fi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是对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IEEE 802.11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的一种实现方式。</a:t>
            </a:r>
            <a:endParaRPr lang="en-US" altLang="zh-CN" sz="1600" kern="100" dirty="0"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924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拿做蛋糕来举个例子，蛋糕由什么组成？鸡蛋、面粉、水、油和糖。“蛋糕由鸡蛋、面粉、水、油和糖组成”这就是最基本的规则，就是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IEEE 802.11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。但是有了这些材料，你就一定能做出蛋糕么？我们还需要对鸡蛋进行打发，把原料进行搅拌，然后送入烤箱烤，才能做出蛋糕。这就是对基本规则的实现，这就是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Wi-Fi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indent="26924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蓝牙和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IEEE 802.15.1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的关系也是这样，蓝牙是对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IEEE 802.15.1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的一种实现方式。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CD08CD7-A408-42F2-A82F-7A3CC143038A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556038" y="2631237"/>
            <a:ext cx="1" cy="7977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3170CBC7-F154-4032-9032-0BEF03CD58D9}"/>
              </a:ext>
            </a:extLst>
          </p:cNvPr>
          <p:cNvCxnSpPr>
            <a:stCxn id="4" idx="2"/>
            <a:endCxn id="9" idx="0"/>
          </p:cNvCxnSpPr>
          <p:nvPr/>
        </p:nvCxnSpPr>
        <p:spPr>
          <a:xfrm rot="5400000" flipH="1" flipV="1">
            <a:off x="1469633" y="2960129"/>
            <a:ext cx="3140599" cy="2967789"/>
          </a:xfrm>
          <a:prstGeom prst="bentConnector5">
            <a:avLst>
              <a:gd name="adj1" fmla="val -7279"/>
              <a:gd name="adj2" fmla="val 50000"/>
              <a:gd name="adj3" fmla="val 10727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57155" y="90902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蓝牙的各版本重点概念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F8639D-9BEE-42C6-9A2B-81D0BF83614C}"/>
              </a:ext>
            </a:extLst>
          </p:cNvPr>
          <p:cNvSpPr txBox="1"/>
          <p:nvPr/>
        </p:nvSpPr>
        <p:spPr>
          <a:xfrm>
            <a:off x="609600" y="1051996"/>
            <a:ext cx="2334128" cy="2585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V4.0: Low Energy</a:t>
            </a:r>
            <a:r>
              <a:rPr lang="zh-CN" altLang="en-US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en-US" altLang="zh-CN" sz="12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2010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年发布的蓝牙</a:t>
            </a:r>
            <a:r>
              <a:rPr lang="en-US" altLang="zh-CN" sz="12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4.0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，增加了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Low Energy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（低功耗模式，简称</a:t>
            </a:r>
            <a:r>
              <a:rPr lang="en-US" altLang="zh-CN" sz="12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），使用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1Mbps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PHY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。加上蓝牙的前缀，就是</a:t>
            </a:r>
            <a:r>
              <a:rPr lang="en-US" altLang="zh-CN" sz="12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Bluetooth Low Energy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，简称</a:t>
            </a:r>
            <a:r>
              <a:rPr lang="en-US" altLang="zh-CN" sz="12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，也就是</a:t>
            </a:r>
            <a:r>
              <a:rPr lang="zh-CN" altLang="zh-CN" sz="12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低功耗蓝牙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。这里要注意的是，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LE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BR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虽然都用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1Mbps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，但是这是两个不同的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PHY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LE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是为了应对物联网的兴起（广播功能、低功耗长待机），而重新设计的。所以，这是个全新的东西</a:t>
            </a:r>
            <a:r>
              <a:rPr lang="zh-CN" altLang="en-US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0BD2DB3-828D-4E05-ADAB-BEA9FCFD3EDA}"/>
              </a:ext>
            </a:extLst>
          </p:cNvPr>
          <p:cNvSpPr txBox="1"/>
          <p:nvPr/>
        </p:nvSpPr>
        <p:spPr>
          <a:xfrm>
            <a:off x="609600" y="4069266"/>
            <a:ext cx="2334128" cy="23083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V4.1</a:t>
            </a:r>
            <a:r>
              <a:rPr lang="zh-CN" altLang="en-US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LE dual mode topology</a:t>
            </a:r>
            <a:r>
              <a:rPr lang="zh-CN" altLang="en-US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en-US" altLang="zh-CN" sz="12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2013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年发布的蓝牙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4.1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增加了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LE dual mode topology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，使得一个设备可以同时作为主机和从机。比如，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4.1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以前一个蓝牙主机设备，只能连接蓝牙从机设备；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4.1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以后，一个蓝牙主机设备，可以同时作为从机设备和其他主机设备连接。这大大增强了蓝牙设备角色的灵活性和网络延展能力。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21B2A2-C92A-4B33-95DE-DC18FBC2F3B6}"/>
              </a:ext>
            </a:extLst>
          </p:cNvPr>
          <p:cNvSpPr txBox="1"/>
          <p:nvPr/>
        </p:nvSpPr>
        <p:spPr>
          <a:xfrm>
            <a:off x="6342648" y="1483717"/>
            <a:ext cx="509336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单模与双模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至此，蓝牙出现了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个分支：传统蓝牙、高速蓝牙和低功耗蓝牙。由于高速蓝牙是借用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IEEE 802.11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PHY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，通常把它扔在一边单独讨论。所以从狭义的角度看，也可以将蓝牙只分为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种模式，即传统蓝牙和低功耗蓝牙。只包含其中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种模式的设备，我们叫做“单模”设备，有传统蓝牙单模或者低功耗蓝牙单模；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种模式都支持的，我们叫做“双模”设备。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这里需要注意的是，不同模式的设备，相互之间是不能通讯的，即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BR/EDR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单模设备和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单模设备是不能通讯的。这也是为什么平台类设备，包括手机、电脑、平板等，都搭载双模蓝牙，为了能够兼容更多的设备。就现在的市场情况来看，传统蓝牙主要适用于音频传输等中高码流的设备，低功耗蓝牙主要适用于电池供电的低功耗低码流设备。那有的同学就要问了，“搞那么麻烦干嘛，全都用双模设备不就好了嘛？”多一种模式，就多一份软件和硬件的消耗，这都是成本，都是钱啊！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184BD1-E45A-43F7-AAA3-019228C15A48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1776664" y="3637319"/>
            <a:ext cx="0" cy="431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4330320-B2B9-4A26-964C-554147DB54BF}"/>
              </a:ext>
            </a:extLst>
          </p:cNvPr>
          <p:cNvSpPr txBox="1"/>
          <p:nvPr/>
        </p:nvSpPr>
        <p:spPr>
          <a:xfrm>
            <a:off x="3583406" y="3007212"/>
            <a:ext cx="2265948" cy="18466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V4.2</a:t>
            </a:r>
            <a:r>
              <a:rPr lang="zh-CN" altLang="en-US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LE Data Packet Length Extension</a:t>
            </a:r>
            <a:r>
              <a:rPr lang="zh-CN" altLang="en-US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en-US" altLang="zh-CN" sz="12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2014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年发布的蓝牙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4.2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增加了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LE Data Packet Length Extension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，用户数据包长度从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字节提升至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244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字节，使得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BLE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的传输速度大约提升至原来的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倍。</a:t>
            </a:r>
            <a:endParaRPr lang="zh-CN" altLang="en-US" dirty="0"/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F7D09A74-7038-4A95-A67F-80A2646BC30D}"/>
              </a:ext>
            </a:extLst>
          </p:cNvPr>
          <p:cNvCxnSpPr>
            <a:stCxn id="13" idx="2"/>
            <a:endCxn id="18" idx="0"/>
          </p:cNvCxnSpPr>
          <p:nvPr/>
        </p:nvCxnSpPr>
        <p:spPr>
          <a:xfrm rot="5400000" flipH="1" flipV="1">
            <a:off x="1561333" y="3222543"/>
            <a:ext cx="3370378" cy="2939716"/>
          </a:xfrm>
          <a:prstGeom prst="bentConnector5">
            <a:avLst>
              <a:gd name="adj1" fmla="val -6783"/>
              <a:gd name="adj2" fmla="val 50580"/>
              <a:gd name="adj3" fmla="val 10678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62356110"/>
      </p:ext>
    </p:ext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57155" y="90902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蓝牙的各版本重点概念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352F4DB-D76B-4E15-BDCF-865CA1D59527}"/>
              </a:ext>
            </a:extLst>
          </p:cNvPr>
          <p:cNvSpPr txBox="1"/>
          <p:nvPr/>
        </p:nvSpPr>
        <p:spPr>
          <a:xfrm>
            <a:off x="655722" y="1332196"/>
            <a:ext cx="2265948" cy="2677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V5.0</a:t>
            </a:r>
            <a:r>
              <a:rPr lang="zh-CN" altLang="en-US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LE 2M PHY &amp; LE Coded PHY</a:t>
            </a:r>
            <a:r>
              <a:rPr lang="zh-CN" altLang="en-US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en-US" altLang="zh-CN" sz="12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2016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年，蓝牙</a:t>
            </a:r>
            <a:r>
              <a:rPr lang="en-US" altLang="zh-CN" sz="12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5.0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发布了。从版本号上启用数字“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”，我们就知道这是一次大更新，主要增加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LE 2M PHY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LE Coded PHY(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又称为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Long Range)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，其中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LE Coded PHY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又分为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S=2: 500 kbps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S=8: 125 kbps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5.0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2M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模式在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4.2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的基础上，把传输速率又提升了近一倍。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Long Range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以“牺牲速度换取距离”的方式把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BLE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的传输距离提升了数倍。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FD90456-7F65-489D-BD12-0A41393B2125}"/>
              </a:ext>
            </a:extLst>
          </p:cNvPr>
          <p:cNvSpPr txBox="1"/>
          <p:nvPr/>
        </p:nvSpPr>
        <p:spPr>
          <a:xfrm>
            <a:off x="655722" y="4356575"/>
            <a:ext cx="39002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BLE</a:t>
            </a:r>
            <a:r>
              <a:rPr lang="zh-CN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这么多个</a:t>
            </a:r>
            <a:r>
              <a:rPr lang="en-US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PHY</a:t>
            </a:r>
            <a:r>
              <a:rPr lang="zh-CN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相互之间能通讯么？答案是不能的，但是两个</a:t>
            </a:r>
            <a:r>
              <a:rPr lang="en-US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BLE</a:t>
            </a:r>
            <a:r>
              <a:rPr lang="zh-CN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设备可以相互协商。两个</a:t>
            </a:r>
            <a:r>
              <a:rPr lang="en-US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BLE</a:t>
            </a:r>
            <a:r>
              <a:rPr lang="zh-CN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设备最初通信时，通常默认使用</a:t>
            </a:r>
            <a:r>
              <a:rPr lang="en-US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1M PHY</a:t>
            </a:r>
            <a:r>
              <a:rPr lang="zh-CN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；之后随时可以使用指令相互协商使用哪一个</a:t>
            </a:r>
            <a:r>
              <a:rPr lang="en-US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PHY</a:t>
            </a:r>
            <a:r>
              <a:rPr lang="zh-CN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，并一起切换</a:t>
            </a:r>
            <a:r>
              <a:rPr lang="en-US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PHY</a:t>
            </a:r>
            <a:r>
              <a:rPr lang="zh-CN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。这与传统蓝牙和</a:t>
            </a:r>
            <a:r>
              <a:rPr lang="en-US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BLE</a:t>
            </a:r>
            <a:r>
              <a:rPr lang="zh-CN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之间的区别是不同的，在没有第三方协调的情况下，传统蓝牙和</a:t>
            </a:r>
            <a:r>
              <a:rPr lang="en-US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BLE</a:t>
            </a:r>
            <a:r>
              <a:rPr lang="zh-CN" altLang="zh-CN" sz="16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之间是没得商量、没法切换的。</a:t>
            </a:r>
            <a:endParaRPr lang="zh-CN" altLang="en-US" sz="1600" dirty="0"/>
          </a:p>
        </p:txBody>
      </p:sp>
      <p:pic>
        <p:nvPicPr>
          <p:cNvPr id="18" name="图片 17" descr="图片包含 游戏机, 截图&#10;&#10;描述已自动生成">
            <a:extLst>
              <a:ext uri="{FF2B5EF4-FFF2-40B4-BE49-F238E27FC236}">
                <a16:creationId xmlns:a16="http://schemas.microsoft.com/office/drawing/2014/main" id="{01ABB8B4-FE36-4C5B-85B2-AE45F495E7F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497496" y="1633999"/>
            <a:ext cx="5400040" cy="47517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5169618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57155" y="90902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蓝牙的各版本重点概念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64C37DF-1EB8-448C-939E-8E834307F8C0}"/>
              </a:ext>
            </a:extLst>
          </p:cNvPr>
          <p:cNvSpPr txBox="1"/>
          <p:nvPr/>
        </p:nvSpPr>
        <p:spPr>
          <a:xfrm>
            <a:off x="3698391" y="2098943"/>
            <a:ext cx="2265948" cy="1292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V5.1</a:t>
            </a:r>
            <a:r>
              <a:rPr lang="zh-CN" altLang="en-US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AoA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 &amp;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AoD</a:t>
            </a:r>
            <a:r>
              <a:rPr lang="zh-CN" altLang="en-US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蓝牙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5.1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最大的更新就是增加了</a:t>
            </a:r>
            <a:r>
              <a:rPr lang="en-US" altLang="zh-CN" sz="1200" kern="0" dirty="0" err="1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AoA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200" kern="0" dirty="0" err="1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AoD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定位功能。</a:t>
            </a:r>
            <a:r>
              <a:rPr lang="en-US" altLang="zh-CN" sz="1200" kern="0" dirty="0" err="1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AoA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Angle of Arrival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，到达角；</a:t>
            </a:r>
            <a:r>
              <a:rPr lang="en-US" altLang="zh-CN" sz="1200" kern="0" dirty="0" err="1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AoD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Angle of Departure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，出发角。</a:t>
            </a:r>
            <a:endParaRPr lang="zh-CN" altLang="en-US" sz="1200" dirty="0"/>
          </a:p>
        </p:txBody>
      </p:sp>
      <p:pic>
        <p:nvPicPr>
          <p:cNvPr id="8" name="图片 7" descr="图片包含 电子, 光盘&#10;&#10;描述已自动生成">
            <a:extLst>
              <a:ext uri="{FF2B5EF4-FFF2-40B4-BE49-F238E27FC236}">
                <a16:creationId xmlns:a16="http://schemas.microsoft.com/office/drawing/2014/main" id="{F4A08EE7-9D42-4784-9616-5F051D0D0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62" y="3871815"/>
            <a:ext cx="2828608" cy="28286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423292F-E8B0-411C-9457-2ABE1CA594C8}"/>
              </a:ext>
            </a:extLst>
          </p:cNvPr>
          <p:cNvSpPr txBox="1"/>
          <p:nvPr/>
        </p:nvSpPr>
        <p:spPr>
          <a:xfrm>
            <a:off x="296862" y="1106946"/>
            <a:ext cx="2941638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RSSI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定位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我们知道，信号传得越远，能量衰减的越多。那么接收设备只要知道收到的信号的能量大小，那不就能算出发射设备里自己有多远了嘛？在蓝牙中，我们用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RSSI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来表示。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RSSI</a:t>
            </a:r>
            <a:r>
              <a:rPr lang="zh-CN" altLang="en-US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Received Signal Strength Indication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，常用单位是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dBm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14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有了</a:t>
            </a:r>
            <a:r>
              <a:rPr lang="en-US" altLang="zh-CN" sz="14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RSSI</a:t>
            </a:r>
            <a:r>
              <a:rPr lang="zh-CN" altLang="zh-CN" sz="14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，我们就可以算出对方设备的距离。</a:t>
            </a:r>
            <a:r>
              <a:rPr lang="en-US" altLang="zh-CN" sz="14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RSSI</a:t>
            </a:r>
            <a:r>
              <a:rPr lang="zh-CN" altLang="zh-CN" sz="14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越大，距离越近；</a:t>
            </a:r>
            <a:r>
              <a:rPr lang="en-US" altLang="zh-CN" sz="14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RSSI</a:t>
            </a:r>
            <a:r>
              <a:rPr lang="zh-CN" altLang="zh-CN" sz="14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越小，距离越远。</a:t>
            </a:r>
            <a:endParaRPr lang="zh-CN" altLang="zh-CN" sz="14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 descr="图片包含 游戏机, 文字, 地图&#10;&#10;描述已自动生成">
            <a:extLst>
              <a:ext uri="{FF2B5EF4-FFF2-40B4-BE49-F238E27FC236}">
                <a16:creationId xmlns:a16="http://schemas.microsoft.com/office/drawing/2014/main" id="{444E0CC0-98D5-4730-8C92-BCC60A174EA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262176" y="1993701"/>
            <a:ext cx="2696210" cy="2696210"/>
          </a:xfrm>
          <a:prstGeom prst="rect">
            <a:avLst/>
          </a:prstGeom>
        </p:spPr>
      </p:pic>
      <p:pic>
        <p:nvPicPr>
          <p:cNvPr id="12" name="图片 11" descr="图片包含 游戏机, 文字, 地图, 截图&#10;&#10;描述已自动生成">
            <a:extLst>
              <a:ext uri="{FF2B5EF4-FFF2-40B4-BE49-F238E27FC236}">
                <a16:creationId xmlns:a16="http://schemas.microsoft.com/office/drawing/2014/main" id="{F1810219-813B-494C-8D64-E711F25600F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565966" y="1993701"/>
            <a:ext cx="2696210" cy="2696210"/>
          </a:xfrm>
          <a:prstGeom prst="rect">
            <a:avLst/>
          </a:prstGeom>
        </p:spPr>
      </p:pic>
      <p:pic>
        <p:nvPicPr>
          <p:cNvPr id="13" name="图片 12" descr="图片包含 游戏机&#10;&#10;描述已自动生成">
            <a:extLst>
              <a:ext uri="{FF2B5EF4-FFF2-40B4-BE49-F238E27FC236}">
                <a16:creationId xmlns:a16="http://schemas.microsoft.com/office/drawing/2014/main" id="{BBD55BDC-ABBC-46CF-9F59-58B1343F482C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565966" y="4689911"/>
            <a:ext cx="5392420" cy="1921532"/>
          </a:xfrm>
          <a:prstGeom prst="rect">
            <a:avLst/>
          </a:prstGeom>
        </p:spPr>
      </p:pic>
      <p:pic>
        <p:nvPicPr>
          <p:cNvPr id="14" name="图片 13" descr="图片包含 物体, 照片, 雪, 游戏机&#10;&#10;描述已自动生成">
            <a:extLst>
              <a:ext uri="{FF2B5EF4-FFF2-40B4-BE49-F238E27FC236}">
                <a16:creationId xmlns:a16="http://schemas.microsoft.com/office/drawing/2014/main" id="{19997276-1B8B-450A-A8C8-B164ED9523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8500" y="3766638"/>
            <a:ext cx="3214436" cy="283154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B2D601F-4AC9-47C7-9135-6F4AB4762A21}"/>
              </a:ext>
            </a:extLst>
          </p:cNvPr>
          <p:cNvSpPr txBox="1"/>
          <p:nvPr/>
        </p:nvSpPr>
        <p:spPr>
          <a:xfrm>
            <a:off x="5862386" y="1337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0" dirty="0" err="1">
                <a:ea typeface="宋体" panose="02010600030101010101" pitchFamily="2" charset="-122"/>
              </a:rPr>
              <a:t>AoA</a:t>
            </a:r>
            <a:r>
              <a:rPr lang="zh-CN" altLang="zh-CN" sz="18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800" kern="0" dirty="0" err="1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AoD</a:t>
            </a:r>
            <a:r>
              <a:rPr lang="zh-CN" altLang="zh-CN" sz="18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的优势在于使用的是相位差，而不是信号强度。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2C2B269-6C5F-4C90-9EFE-490E76139C86}"/>
              </a:ext>
            </a:extLst>
          </p:cNvPr>
          <p:cNvCxnSpPr/>
          <p:nvPr/>
        </p:nvCxnSpPr>
        <p:spPr>
          <a:xfrm>
            <a:off x="6749935" y="5619404"/>
            <a:ext cx="0" cy="756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C6C9514-F40F-43CF-B8D3-278BA5F6FD4F}"/>
              </a:ext>
            </a:extLst>
          </p:cNvPr>
          <p:cNvCxnSpPr/>
          <p:nvPr/>
        </p:nvCxnSpPr>
        <p:spPr>
          <a:xfrm>
            <a:off x="9281573" y="5680364"/>
            <a:ext cx="0" cy="756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91313B-F72C-4E88-AA43-996ED29C08AA}"/>
              </a:ext>
            </a:extLst>
          </p:cNvPr>
          <p:cNvCxnSpPr/>
          <p:nvPr/>
        </p:nvCxnSpPr>
        <p:spPr>
          <a:xfrm>
            <a:off x="6749935" y="6076604"/>
            <a:ext cx="25122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D0AFE83-4C04-4311-BF44-8D0AD6D1F7FC}"/>
              </a:ext>
            </a:extLst>
          </p:cNvPr>
          <p:cNvSpPr txBox="1"/>
          <p:nvPr/>
        </p:nvSpPr>
        <p:spPr>
          <a:xfrm>
            <a:off x="7461571" y="6006530"/>
            <a:ext cx="108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~12.5cm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7539627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57155" y="90902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蓝牙的各版本重点概念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86D2218-A74D-4BD6-A04D-AE8E948CCCA2}"/>
              </a:ext>
            </a:extLst>
          </p:cNvPr>
          <p:cNvSpPr txBox="1"/>
          <p:nvPr/>
        </p:nvSpPr>
        <p:spPr>
          <a:xfrm>
            <a:off x="266422" y="1213009"/>
            <a:ext cx="2265948" cy="22159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V5.2</a:t>
            </a:r>
            <a:r>
              <a:rPr lang="zh-CN" altLang="en-US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LE Audio</a:t>
            </a:r>
            <a:r>
              <a:rPr lang="zh-CN" altLang="en-US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蓝牙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5.2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最大的更新就是增加了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LE Audio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。随着市场需求的变化，特别是物联网的发展，对于产品低功耗的需求越来越大，使得传统蓝牙的市场越来越小，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BLE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的市场也来越大。但是传统蓝牙产品并没有退出历史舞台，主要原因就是</a:t>
            </a:r>
            <a:r>
              <a:rPr lang="en-US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BLE</a:t>
            </a:r>
            <a:r>
              <a:rPr lang="zh-CN" altLang="zh-CN" sz="12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无法实时传输高质量音频，蓝牙耳机产品必须使用传统蓝牙。</a:t>
            </a:r>
            <a:endParaRPr lang="zh-CN" altLang="en-US" sz="1200" dirty="0"/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BDA7876D-AB31-4958-B819-2F11BFAE4BDF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3533" y="395702"/>
            <a:ext cx="4438695" cy="2215991"/>
          </a:xfrm>
          <a:prstGeom prst="rect">
            <a:avLst/>
          </a:prstGeom>
        </p:spPr>
      </p:pic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4F0F95CA-2D56-46CA-AC04-BCF001A70ECF}"/>
              </a:ext>
            </a:extLst>
          </p:cNvPr>
          <p:cNvPicPr/>
          <p:nvPr/>
        </p:nvPicPr>
        <p:blipFill>
          <a:blip r:embed="rId6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4789" y="2409825"/>
            <a:ext cx="5036185" cy="41243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B1B3834-8BB2-4750-BA6D-D143F9A795AA}"/>
              </a:ext>
            </a:extLst>
          </p:cNvPr>
          <p:cNvSpPr txBox="1"/>
          <p:nvPr/>
        </p:nvSpPr>
        <p:spPr>
          <a:xfrm>
            <a:off x="2574114" y="996158"/>
            <a:ext cx="4257675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由于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最初的设计倾向于低功耗低码流，所以传输速率达不到实时传输高质量音频的要求。但是蓝牙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5.2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改变了这点，它为高码流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数据开辟了单独的传输通道，即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ISOAL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Isochronous Adaptation Layer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，同步适配层），从而跳过了上层繁琐的层层协议，节约了软件和硬件开销的时间，从而实现了实时音频传输。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而且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 Audio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可以同时传输多路声音。结合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的广播特性，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 Audio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还能把音频数据广播出去，使得周围所有设备都能同时收到音频数据，完成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Audio Share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的功能。这是传统蓝牙的音频传输所不具备的功能，传统蓝牙只能一对一地传输音频。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同时，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SIG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还引入了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LC3 (Low Complexity Communications Codec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，低复杂度编码器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。相比于传统蓝牙音频经常使用的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SBC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LC3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的压缩率更高、音质更加好，特别是在低码流的情况下。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6659286"/>
      </p:ext>
    </p:extLst>
  </p:cSld>
  <p:clrMapOvr>
    <a:masterClrMapping/>
  </p:clrMapOvr>
  <p:transition advClick="0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1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9、12、15、16、17、18、19、20、21、24、26、27、28"/>
  <p:tag name="KSO_WM_SLIDE_ID" val="custom20205416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5416"/>
  <p:tag name="KSO_WM_SLIDE_LAYOUT" val="a"/>
  <p:tag name="KSO_WM_SLIDE_LAYOUT_CNT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商业项目策划书"/>
  <p:tag name="KSO_WM_TEMPLATE_CATEGORY" val="custom"/>
  <p:tag name="KSO_WM_TEMPLATE_INDEX" val="20205416"/>
  <p:tag name="KSO_WM_UNIT_ID" val="custom20205416_1*a*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BEAUTIFY_FLAG" val="#wm#"/>
  <p:tag name="KSO_WM_TEMPLATE_CATEGORY" val="diagram"/>
  <p:tag name="KSO_WM_TEMPLATE_INDEX" val="20216523"/>
  <p:tag name="KSO_WM_SLIDE_CAN_ADD_NAVIGATION" val="1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320bf79c36e2348c3efaf8"/>
  <p:tag name="KSO_WM_SLIDE_ID" val="diagram202165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SLIDE_SIZE" val="960*540"/>
  <p:tag name="KSO_WM_SLIDE_POSITION" val="0*0"/>
  <p:tag name="KSO_WM_TAG_VERSION" val="1.0"/>
  <p:tag name="KSO_WM_SLIDE_LAYOUT" val="a_d_f"/>
  <p:tag name="KSO_WM_SLIDE_LAYOUT_CNT" val="1_1_1"/>
  <p:tag name="KSO_WM_CHIP_FILLPROP" val="[[{&quot;text_align&quot;:&quot;cm&quot;,&quot;text_direction&quot;:&quot;horizontal&quot;,&quot;support_big_font&quot;:false,&quot;picture_toward&quot;:0,&quot;picture_dockside&quot;:[],&quot;fill_id&quot;:&quot;07adfc92f9a148ad9811d167e7384d57&quot;,&quot;fill_align&quot;:&quot;cm&quot;,&quot;chip_types&quot;:[&quot;picture&quot;]},{&quot;text_align&quot;:&quot;lm&quot;,&quot;text_direction&quot;:&quot;horizontal&quot;,&quot;support_big_font&quot;:false,&quot;picture_toward&quot;:0,&quot;picture_dockside&quot;:[],&quot;fill_id&quot;:&quot;1dd391698623409d8eb75585607645b5&quot;,&quot;fill_align&quot;:&quot;lm&quot;,&quot;chip_types&quot;:[&quot;header&quot;]},{&quot;text_align&quot;:&quot;lm&quot;,&quot;text_direction&quot;:&quot;horizontal&quot;,&quot;support_big_font&quot;:false,&quot;picture_toward&quot;:0,&quot;picture_dockside&quot;:[],&quot;fill_id&quot;:&quot;c3291d38a76843e2a50649562753f489&quot;,&quot;fill_align&quot;:&quot;lm&quot;,&quot;chip_types&quot;:[&quot;text&quot;]}]]"/>
  <p:tag name="KSO_WM_CHIP_DECFILLPROP" val="[]"/>
  <p:tag name="KSO_WM_CHIP_GROUPID" val="5f320bf79c36e2348c3efaf7"/>
  <p:tag name="KSO_WM_SLIDE_BK_DARK_LIGHT" val="2"/>
  <p:tag name="KSO_WM_SLIDE_BACKGROUND_TYPE" val="general"/>
  <p:tag name="KSO_WM_SLIDE_SUPPORT_FEATURE_TYPE" val="0"/>
  <p:tag name="KSO_WM_TEMPLATE_ASSEMBLE_XID" val="5fb788439532eafaafcd85f8"/>
  <p:tag name="KSO_WM_TEMPLATE_ASSEMBLE_GROUPID" val="5fb788439532eafaafcd85f8"/>
  <p:tag name="KSO_WM_SLIDE_LAYOUT_INFO" val="{&quot;direction&quot;:1,&quot;id&quot;:&quot;2020-11-20T17:11:31&quot;,&quot;maxSize&quot;:{&quot;size1&quot;:46.299999999999997},&quot;minSize&quot;:{&quot;size1&quot;:46.299999999999997},&quot;normalSize&quot;:{&quot;size1&quot;:46.299999999999997},&quot;subLayout&quot;:[{&quot;id&quot;:&quot;2020-11-20T17:11:31&quot;,&quot;margin&quot;:{&quot;bottom&quot;:0,&quot;left&quot;:2.1170001029968262,&quot;right&quot;:0,&quot;top&quot;:0},&quot;type&quot;:0},{&quot;id&quot;:&quot;2020-11-20T17:11:31&quot;,&quot;maxSize&quot;:{&quot;size1&quot;:33.199628171488577},&quot;minSize&quot;:{&quot;size1&quot;:33.199628171488577},&quot;normalSize&quot;:{&quot;size1&quot;:33.199628171488577},&quot;subLayout&quot;:[{&quot;id&quot;:&quot;2020-11-20T17:11:31&quot;,&quot;margin&quot;:{&quot;bottom&quot;:0.84700000286102295,&quot;left&quot;:2.0899999141693115,&quot;right&quot;:1.6929999589920044,&quot;top&quot;:2.9630000591278076},&quot;type&quot;:0},{&quot;id&quot;:&quot;2020-11-20T17:11:31&quot;,&quot;margin&quot;:{&quot;bottom&quot;:1.6929999589920044,&quot;left&quot;:2.0899999141693115,&quot;right&quot;:1.6929999589920044,&quot;top&quot;:0.84700000286102295},&quot;type&quot;:0}],&quot;type&quot;:0}],&quot;type&quot;:0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354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6523_1*d*1"/>
  <p:tag name="KSO_WM_TEMPLATE_CATEGORY" val="diagram"/>
  <p:tag name="KSO_WM_TEMPLATE_INDEX" val="2021652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6f855db099744e979876b152128ef47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0b1757f2314473b988c7887e3f0a566"/>
  <p:tag name="KSO_WM_UNIT_PLACING_PICTURE" val="40b1757f2314473b988c7887e3f0a566"/>
  <p:tag name="KSO_WM_TEMPLATE_ASSEMBLE_XID" val="5fb788439532eafaafcd85f8"/>
  <p:tag name="KSO_WM_TEMPLATE_ASSEMBLE_GROUPID" val="5fb788439532eafaafcd85f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6523_1*a*1"/>
  <p:tag name="KSO_WM_TEMPLATE_CATEGORY" val="diagram"/>
  <p:tag name="KSO_WM_TEMPLATE_INDEX" val="20216523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0d9953e646174196895582654de56d1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81e44783c8f47d8b3176e1dde06cf82"/>
  <p:tag name="KSO_WM_UNIT_TEXT_FILL_FORE_SCHEMECOLOR_INDEX_BRIGHTNESS" val="0"/>
  <p:tag name="KSO_WM_UNIT_TEXT_FILL_FORE_SCHEMECOLOR_INDEX" val="13"/>
  <p:tag name="KSO_WM_UNIT_TEXT_FILL_TYPE" val="1"/>
  <p:tag name="KSO_WM_TEMPLATE_ASSEMBLE_XID" val="5fb788439532eafaafcd85f8"/>
  <p:tag name="KSO_WM_TEMPLATE_ASSEMBLE_GROUPID" val="5fb788439532eafaafcd85f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6523_1*f*1"/>
  <p:tag name="KSO_WM_TEMPLATE_CATEGORY" val="diagram"/>
  <p:tag name="KSO_WM_TEMPLATE_INDEX" val="2021652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60"/>
  <p:tag name="KSO_WM_UNIT_SHOW_EDIT_AREA_INDICATION" val="1"/>
  <p:tag name="KSO_WM_CHIP_GROUPID" val="5e6b05596848fb12bee65ac8"/>
  <p:tag name="KSO_WM_CHIP_XID" val="5e6b05596848fb12bee65aca"/>
  <p:tag name="KSO_WM_UNIT_DEC_AREA_ID" val="4ebdaa62c51447be9b27b86368b147f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0237d760e5fa417496b635519aecac99"/>
  <p:tag name="KSO_WM_UNIT_TEXT_FILL_FORE_SCHEMECOLOR_INDEX_BRIGHTNESS" val="0.25"/>
  <p:tag name="KSO_WM_UNIT_TEXT_FILL_FORE_SCHEMECOLOR_INDEX" val="13"/>
  <p:tag name="KSO_WM_UNIT_TEXT_FILL_TYPE" val="1"/>
  <p:tag name="KSO_WM_TEMPLATE_ASSEMBLE_XID" val="5fb788439532eafaafcd85f8"/>
  <p:tag name="KSO_WM_TEMPLATE_ASSEMBLE_GROUPID" val="5fb788439532eafaafcd85f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6523_1*a*1"/>
  <p:tag name="KSO_WM_TEMPLATE_CATEGORY" val="diagram"/>
  <p:tag name="KSO_WM_TEMPLATE_INDEX" val="20216523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0d9953e646174196895582654de56d1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81e44783c8f47d8b3176e1dde06cf82"/>
  <p:tag name="KSO_WM_UNIT_TEXT_FILL_FORE_SCHEMECOLOR_INDEX_BRIGHTNESS" val="0"/>
  <p:tag name="KSO_WM_UNIT_TEXT_FILL_FORE_SCHEMECOLOR_INDEX" val="13"/>
  <p:tag name="KSO_WM_UNIT_TEXT_FILL_TYPE" val="1"/>
  <p:tag name="KSO_WM_TEMPLATE_ASSEMBLE_XID" val="5fb788439532eafaafcd85f8"/>
  <p:tag name="KSO_WM_TEMPLATE_ASSEMBLE_GROUPID" val="5fb788439532eafaafcd85f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6523_1*a*1"/>
  <p:tag name="KSO_WM_TEMPLATE_CATEGORY" val="diagram"/>
  <p:tag name="KSO_WM_TEMPLATE_INDEX" val="20216523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0d9953e646174196895582654de56d1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81e44783c8f47d8b3176e1dde06cf82"/>
  <p:tag name="KSO_WM_UNIT_TEXT_FILL_FORE_SCHEMECOLOR_INDEX_BRIGHTNESS" val="0"/>
  <p:tag name="KSO_WM_UNIT_TEXT_FILL_FORE_SCHEMECOLOR_INDEX" val="13"/>
  <p:tag name="KSO_WM_UNIT_TEXT_FILL_TYPE" val="1"/>
  <p:tag name="KSO_WM_TEMPLATE_ASSEMBLE_XID" val="5fb788439532eafaafcd85f8"/>
  <p:tag name="KSO_WM_TEMPLATE_ASSEMBLE_GROUPID" val="5fb788439532eafaafcd85f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541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0173"/>
  <p:tag name="KSO_WM_SLIDE_BACKGROUND" val="[&quot;general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f2293c8dda340fd2c9b5864"/>
  <p:tag name="KSO_WM_CHIP_FILLPROP" val="[[{&quot;fill_id&quot;:&quot;f5378d118a0e47a8a2fec2c04156848e&quot;,&quot;fill_align&quot;:&quot;cm&quot;,&quot;text_align&quot;:&quot;cm&quot;,&quot;text_direction&quot;:&quot;horizontal&quot;,&quot;chip_types&quot;:[&quot;picture&quot;]},{&quot;fill_id&quot;:&quot;391a8d3a475541dbbf4bf68b0f7e837c&quot;,&quot;fill_align&quot;:&quot;lb&quot;,&quot;text_align&quot;:&quot;lb&quot;,&quot;text_direction&quot;:&quot;horizontal&quot;,&quot;chip_types&quot;:[&quot;header&quot;]},{&quot;fill_id&quot;:&quot;dcd054a5fbf54e6fb810aa57786606fc&quot;,&quot;fill_align&quot;:&quot;lt&quot;,&quot;text_align&quot;:&quot;lt&quot;,&quot;text_direction&quot;:&quot;horizontal&quot;,&quot;chip_types&quot;:[&quot;text&quot;]}]]"/>
  <p:tag name="KSO_WM_SLIDE_ID" val="diagram2021017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275.949*74.7"/>
  <p:tag name="KSO_WM_SLIDE_POSITION" val="120*297.302"/>
  <p:tag name="KSO_WM_TAG_VERSION" val="1.0"/>
  <p:tag name="KSO_WM_SLIDE_LAYOUT" val="a_d_h"/>
  <p:tag name="KSO_WM_SLIDE_LAYOUT_CNT" val="1_1_1"/>
  <p:tag name="KSO_WM_CHIP_GROUPID" val="5f2293c8dda340fd2c9b5863"/>
  <p:tag name="KSO_WM_SLIDE_BK_DARK_LIGHT" val="2"/>
  <p:tag name="KSO_WM_SLIDE_BACKGROUND_TYPE" val="general"/>
  <p:tag name="KSO_WM_SLIDE_SUPPORT_FEATURE_TYPE" val="0"/>
  <p:tag name="KSO_WM_TEMPLATE_ASSEMBLE_XID" val="5f48a2c2f3f92eac73830e88"/>
  <p:tag name="KSO_WM_TEMPLATE_ASSEMBLE_GROUPID" val="5f48a2c2f3f92eac73830e8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08-28T14:23:42&quot;,&quot;maxSize&quot;:{&quot;size1&quot;:51.100000000000001},&quot;minSize&quot;:{&quot;size1&quot;:35.600000000000001},&quot;normalSize&quot;:{&quot;size1&quot;:50.377592592592592},&quot;subLayout&quot;:[{&quot;id&quot;:&quot;2020-08-28T14:23:42&quot;,&quot;margin&quot;:{&quot;bottom&quot;:0.026000002399086952,&quot;left&quot;:4.2329998016357422,&quot;right&quot;:19.897001266479492,&quot;top&quot;:4.6570000648498535},&quot;type&quot;:0},{&quot;id&quot;:&quot;2020-08-28T14:23:42&quot;,&quot;margin&quot;:{&quot;bottom&quot;:4.6570000648498535,&quot;left&quot;:4.2329998016357422,&quot;right&quot;:19.897001266479492,&quot;top&quot;:0.3970000147819519},&quot;maxSize&quot;:{&quot;size1&quot;:33.330956743987329},&quot;minSize&quot;:{&quot;size1&quot;:17.430956743987323},&quot;normalSize&quot;:{&quot;size1&quot;:19.460462602883432},&quot;subLayout&quot;:[{&quot;id&quot;:&quot;2020-08-28T14:23:42&quot;,&quot;margin&quot;:{&quot;bottom&quot;:0.04354708269238472,&quot;left&quot;:4.2329998016357422,&quot;right&quot;:19.897001266479492,&quot;top&quot;:0.3970000147819519},&quot;type&quot;:0},{&quot;id&quot;:&quot;2020-08-28T14:23:42&quot;,&quot;margin&quot;:{&quot;bottom&quot;:4.6570000648498535,&quot;left&quot;:4.2329998016357422,&quot;right&quot;:19.897001266479492,&quot;top&quot;:0.15224497020244598},&quot;type&quot;:0}],&quot;type&quot;:0}],&quot;type&quot;:0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.15"/>
  <p:tag name="KSO_WM_UNIT_TEXT_FILL_FORE_SCHEMECOLOR_INDEX" val="13"/>
  <p:tag name="KSO_WM_UNIT_TEXT_FILL_TY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0173_1*i*1"/>
  <p:tag name="KSO_WM_TEMPLATE_CATEGORY" val="diagram"/>
  <p:tag name="KSO_WM_TEMPLATE_INDEX" val="20210173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2d12ecaae27f45338c27a3224dda193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f2293c8dda340fd2c9b5863"/>
  <p:tag name="KSO_WM_CHIP_XID" val="5f2293c8dda340fd2c9b5864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738"/>
  <p:tag name="KSO_WM_TEMPLATE_ASSEMBLE_XID" val="5f48a2c2f3f92eac73830e88"/>
  <p:tag name="KSO_WM_TEMPLATE_ASSEMBLE_GROUPID" val="5f48a2c2f3f92eac73830e8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173_1*a*1"/>
  <p:tag name="KSO_WM_TEMPLATE_CATEGORY" val="diagram"/>
  <p:tag name="KSO_WM_TEMPLATE_INDEX" val="2021017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CHIP_FILLAREA_FILL_RULE" val="{&quot;fill_align&quot;:&quot;lb&quot;,&quot;fill_mode&quot;:&quot;full&quot;}"/>
  <p:tag name="KSO_WM_UNIT_DEC_AREA_ID" val="8943720032b24a7cbb295e9627f84562"/>
  <p:tag name="KSO_WM_ASSEMBLE_CHIP_INDEX" val="4c37fda9680b4573b96914fcf4c0d925"/>
  <p:tag name="KSO_WM_UNIT_TEXT_FILL_FORE_SCHEMECOLOR_INDEX_BRIGHTNESS" val="0"/>
  <p:tag name="KSO_WM_UNIT_TEXT_FILL_FORE_SCHEMECOLOR_INDEX" val="13"/>
  <p:tag name="KSO_WM_UNIT_TEXT_FILL_TYPE" val="1"/>
  <p:tag name="KSO_WM_TEMPLATE_ASSEMBLE_XID" val="5f48a2c2f3f92eac73830e88"/>
  <p:tag name="KSO_WM_TEMPLATE_ASSEMBLE_GROUPID" val="5f48a2c2f3f92eac73830e8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10173_1*h_a*1_1"/>
  <p:tag name="KSO_WM_TEMPLATE_CATEGORY" val="diagram"/>
  <p:tag name="KSO_WM_TEMPLATE_INDEX" val="20210173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CHIP_FILLAREA_FILL_RULE" val="{&quot;fill_align&quot;:&quot;lt&quot;,&quot;fill_mode&quot;:&quot;full&quot;}"/>
  <p:tag name="KSO_WM_UNIT_DEC_AREA_ID" val="e58bc344b7824107bbb7e3c405db3443"/>
  <p:tag name="KSO_WM_ASSEMBLE_CHIP_INDEX" val="d6bcc91b06334b4a9b87b6b1c85a4b37"/>
  <p:tag name="KSO_WM_UNIT_TEXT_FILL_FORE_SCHEMECOLOR_INDEX_BRIGHTNESS" val="0"/>
  <p:tag name="KSO_WM_UNIT_TEXT_FILL_FORE_SCHEMECOLOR_INDEX" val="13"/>
  <p:tag name="KSO_WM_UNIT_TEXT_FILL_TYPE" val="1"/>
  <p:tag name="KSO_WM_TEMPLATE_ASSEMBLE_XID" val="5f48a2c2f3f92eac73830e88"/>
  <p:tag name="KSO_WM_TEMPLATE_ASSEMBLE_GROUPID" val="5f48a2c2f3f92eac73830e8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54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54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5416_1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ee"/>
  <p:tag name="KSO_WM_UNIT_DEC_AREA_ID" val="00a0db5a33a04c41be9cd4a48b019ca8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26fb9c3cd834779aedbcb300142762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416_1*b*1"/>
  <p:tag name="KSO_WM_TEMPLATE_CATEGORY" val="custom"/>
  <p:tag name="KSO_WM_TEMPLATE_INDEX" val="2020541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4a4df0ceec8f413299ccdcb197535f19"/>
  <p:tag name="KSO_WM_CHIP_GROUPID" val="5ebe59c40ac41c4a0a5256aa"/>
  <p:tag name="KSO_WM_CHIP_XID" val="5ebe59c40ac41c4a0a5256ab"/>
  <p:tag name="KSO_WM_CHIP_FILLAREA_FILL_RULE" val="{&quot;fill_align&quot;:&quot;cm&quot;,&quot;fill_mode&quot;:&quot;adaptive&quot;,&quot;sacle_strategy&quot;:&quot;smart&quot;}"/>
  <p:tag name="KSO_WM_ASSEMBLE_CHIP_INDEX" val="069e5ab9107a46388a2d1d4e67c9b014"/>
  <p:tag name="KSO_WM_UNIT_TEXT_FILL_FORE_SCHEMECOLOR_INDEX_BRIGHTNESS" val="0.35"/>
  <p:tag name="KSO_WM_UNIT_TEXT_FILL_FORE_SCHEMECOLOR_INDEX" val="13"/>
  <p:tag name="KSO_WM_UNIT_TEXT_FILL_TYPE" val="1"/>
  <p:tag name="KSO_WM_TEMPLATE_ASSEMBLE_XID" val="5f9a6837989d9bef5b8f81d1"/>
  <p:tag name="KSO_WM_TEMPLATE_ASSEMBLE_GROUPID" val="5f8cfee0a61ec3b55284a7e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416_1*a*1"/>
  <p:tag name="KSO_WM_TEMPLATE_CATEGORY" val="custom"/>
  <p:tag name="KSO_WM_TEMPLATE_INDEX" val="20205416"/>
  <p:tag name="KSO_WM_UNIT_LAYERLEVEL" val="1"/>
  <p:tag name="KSO_WM_TAG_VERSION" val="1.0"/>
  <p:tag name="KSO_WM_BEAUTIFY_FLAG" val="#wm#"/>
  <p:tag name="KSO_WM_UNIT_PRESET_TEXT" val="匠心之旅 优雅品鉴"/>
  <p:tag name="KSO_WM_UNIT_DEFAULT_FONT" val="56;72;4"/>
  <p:tag name="KSO_WM_UNIT_BLOCK" val="0"/>
  <p:tag name="KSO_WM_UNIT_DEC_AREA_ID" val="53564c90825e45c4b4f9027edc1f9ee6"/>
  <p:tag name="KSO_WM_CHIP_GROUPID" val="5ebe59c40ac41c4a0a5256aa"/>
  <p:tag name="KSO_WM_CHIP_XID" val="5ebe59c40ac41c4a0a5256ab"/>
  <p:tag name="KSO_WM_CHIP_FILLAREA_FILL_RULE" val="{&quot;fill_align&quot;:&quot;cm&quot;,&quot;fill_mode&quot;:&quot;adaptive&quot;,&quot;sacle_strategy&quot;:&quot;smart&quot;}"/>
  <p:tag name="KSO_WM_ASSEMBLE_CHIP_INDEX" val="069e5ab9107a46388a2d1d4e67c9b014"/>
  <p:tag name="KSO_WM_UNIT_TEXT_FILL_FORE_SCHEMECOLOR_INDEX_BRIGHTNESS" val="0.15"/>
  <p:tag name="KSO_WM_UNIT_TEXT_FILL_FORE_SCHEMECOLOR_INDEX" val="13"/>
  <p:tag name="KSO_WM_UNIT_TEXT_FILL_TYPE" val="1"/>
  <p:tag name="KSO_WM_TEMPLATE_ASSEMBLE_XID" val="5f9a6837989d9bef5b8f81d1"/>
  <p:tag name="KSO_WM_TEMPLATE_ASSEMBLE_GROUPID" val="5f8cfee0a61ec3b55284a7ed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801b98c4c0b443b28642c516aef2631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076dffe255a4f1a81884fcbebac4d9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1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c34e036d3117448695c62699ceab096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f18c524ec7841769a7d854988d8adb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5416_2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ef"/>
  <p:tag name="KSO_WM_UNIT_DEC_AREA_ID" val="4d27c479011746db922e690e5ebcfcd8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c3a396ba0cb422394ee19f1183d18c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c5117d82e80a4fc3a3c76e420cf691e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4b2600abd204f1b9cdbca1f623f1f9b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f44d0716a3df4364b6cce77757188bf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e5266dcf1384045a7666f0c4d01961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416_1*b*1"/>
  <p:tag name="KSO_WM_TEMPLATE_CATEGORY" val="custom"/>
  <p:tag name="KSO_WM_TEMPLATE_INDEX" val="2020541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5498818cfd1944da86bba89d2b918076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fa646f29c7234a62a38557960d795cba"/>
  <p:tag name="KSO_WM_UNIT_TEXT_FILL_FORE_SCHEMECOLOR_INDEX_BRIGHTNESS" val="0.35"/>
  <p:tag name="KSO_WM_UNIT_TEXT_FILL_FORE_SCHEMECOLOR_INDEX" val="13"/>
  <p:tag name="KSO_WM_UNIT_TEXT_FILL_TYPE" val="1"/>
  <p:tag name="KSO_WM_TEMPLATE_ASSEMBLE_XID" val="5f9a6837989d9bef5b8f81b6"/>
  <p:tag name="KSO_WM_TEMPLATE_ASSEMBLE_GROUPID" val="5f8cfee0a61ec3b55284a7ed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416_1*a*1"/>
  <p:tag name="KSO_WM_TEMPLATE_CATEGORY" val="custom"/>
  <p:tag name="KSO_WM_TEMPLATE_INDEX" val="20205416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6bc29963208442408e02bca3dc643789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fa646f29c7234a62a38557960d795cba"/>
  <p:tag name="KSO_WM_UNIT_TEXT_FILL_FORE_SCHEMECOLOR_INDEX_BRIGHTNESS" val="0.15"/>
  <p:tag name="KSO_WM_UNIT_TEXT_FILL_FORE_SCHEMECOLOR_INDEX" val="13"/>
  <p:tag name="KSO_WM_UNIT_TEXT_FILL_TYPE" val="1"/>
  <p:tag name="KSO_WM_TEMPLATE_ASSEMBLE_XID" val="5f9a6837989d9bef5b8f81b6"/>
  <p:tag name="KSO_WM_TEMPLATE_ASSEMBLE_GROUPID" val="5f8cfee0a61ec3b55284a7e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801b98c4c0b443b28642c516aef2631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076dffe255a4f1a81884fcbebac4d9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c34e036d3117448695c62699ceab096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f18c524ec7841769a7d854988d8adb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801b98c4c0b443b28642c516aef2631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076dffe255a4f1a81884fcbebac4d9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c34e036d3117448695c62699ceab096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f18c524ec7841769a7d854988d8adb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5416_2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ef"/>
  <p:tag name="KSO_WM_UNIT_DEC_AREA_ID" val="54433ade411d4a278e2078c19df4cc08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b803a5e52084841b613b3f58ca8f42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918d56e762a749f7b0908267016ffd4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b369f74107343b6ba2e316dbb2fcf3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801b98c4c0b443b28642c516aef2631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076dffe255a4f1a81884fcbebac4d9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c34e036d3117448695c62699ceab096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f18c524ec7841769a7d854988d8adb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801b98c4c0b443b28642c516aef2631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076dffe255a4f1a81884fcbebac4d9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c34e036d3117448695c62699ceab096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f18c524ec7841769a7d854988d8adb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801b98c4c0b443b28642c516aef2631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076dffe255a4f1a81884fcbebac4d9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c34e036d3117448695c62699ceab096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f18c524ec7841769a7d854988d8adb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5416_1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ee"/>
  <p:tag name="KSO_WM_UNIT_DEC_AREA_ID" val="00a0db5a33a04c41be9cd4a48b019ca8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26fb9c3cd834779aedbcb300142762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416_1*b*1"/>
  <p:tag name="KSO_WM_TEMPLATE_CATEGORY" val="custom"/>
  <p:tag name="KSO_WM_TEMPLATE_INDEX" val="2020541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03203502d2f34ab1b5bb100ad728ea10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b6451a98e76d4cb38cb868a9da5ab8f5"/>
  <p:tag name="KSO_WM_UNIT_TEXT_FILL_FORE_SCHEMECOLOR_INDEX_BRIGHTNESS" val="0.35"/>
  <p:tag name="KSO_WM_UNIT_TEXT_FILL_FORE_SCHEMECOLOR_INDEX" val="13"/>
  <p:tag name="KSO_WM_UNIT_TEXT_FILL_TYPE" val="1"/>
  <p:tag name="KSO_WM_TEMPLATE_ASSEMBLE_XID" val="5f9a6837989d9bef5b8f81fa"/>
  <p:tag name="KSO_WM_TEMPLATE_ASSEMBLE_GROUPID" val="5f8cfee0a61ec3b55284a7e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416_1*a*1"/>
  <p:tag name="KSO_WM_TEMPLATE_CATEGORY" val="custom"/>
  <p:tag name="KSO_WM_TEMPLATE_INDEX" val="20205416"/>
  <p:tag name="KSO_WM_UNIT_LAYERLEVEL" val="1"/>
  <p:tag name="KSO_WM_TAG_VERSION" val="1.0"/>
  <p:tag name="KSO_WM_BEAUTIFY_FLAG" val="#wm#"/>
  <p:tag name="KSO_WM_UNIT_PRESET_TEXT" val="THANKS"/>
  <p:tag name="KSO_WM_UNIT_DEFAULT_FONT" val="60;74;4"/>
  <p:tag name="KSO_WM_UNIT_BLOCK" val="0"/>
  <p:tag name="KSO_WM_UNIT_DEC_AREA_ID" val="b7151d5a23b344feac34a4d7520ca5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b6451a98e76d4cb38cb868a9da5ab8f5"/>
  <p:tag name="KSO_WM_UNIT_TEXT_FILL_FORE_SCHEMECOLOR_INDEX_BRIGHTNESS" val="0.15"/>
  <p:tag name="KSO_WM_UNIT_TEXT_FILL_FORE_SCHEMECOLOR_INDEX" val="13"/>
  <p:tag name="KSO_WM_UNIT_TEXT_FILL_TYPE" val="1"/>
  <p:tag name="KSO_WM_TEMPLATE_ASSEMBLE_XID" val="5f9a6837989d9bef5b8f81fa"/>
  <p:tag name="KSO_WM_TEMPLATE_ASSEMBLE_GROUPID" val="5f8cfee0a61ec3b55284a7ed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801b98c4c0b443b28642c516aef2631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076dffe255a4f1a81884fcbebac4d97"/>
  <p:tag name="KSO_WM_SLIDE_BACKGROUND_TYPE" val="genera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c34e036d3117448695c62699ceab096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f18c524ec7841769a7d854988d8adb6"/>
  <p:tag name="KSO_WM_SLIDE_BACKGROUND_TYPE" val="genera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2a05044ed4654c029004ed6cd11172b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c64f0f00add4064ac1aec01529ccd55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333dd47ba12a4ac0a080d287319cc85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eaee80a0b9843a58b61b829072e6337"/>
  <p:tag name="KSO_WM_SLIDE_BACKGROUND_TYPE" val="fram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661881c50474453b95ae06ab8549bf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bc5a851f124352bc3f7bcfe37eb064"/>
  <p:tag name="KSO_WM_SLIDE_BACKGROUND_TYPE" val="fram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f6d6de6739474a84a96124be0b55139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3886fae90aa46b2a4ccd6790ce117c9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f357f6389edc491781aab3b96fc9fc1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35c56253ee04f9b9a80374047cdb7c0"/>
  <p:tag name="KSO_WM_SLIDE_BACKGROUND_TYPE" val="leftRight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a3b01d96ded047b491321040cb28de4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bc30df1a52f45e29758596ce08899a8"/>
  <p:tag name="KSO_WM_SLIDE_BACKGROUND_TYPE" val="leftRight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541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5、16、17、18、19、20、21、24、26、27、2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1bdf27460de54aeb91c6d7c26827945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b6842f601044617b4487bf0691fc3a5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239460dc7b9e4f4098da4e05e022f9d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f350c0ecea4f30b33c1741ca7d2149"/>
  <p:tag name="KSO_WM_SLIDE_BACKGROUND_TYPE" val="topBottom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a6800c7e20c940a8b46a36d9f6ff0b1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cab0bbff95c4da99a732648a3da7154"/>
  <p:tag name="KSO_WM_SLIDE_BACKGROUND_TYPE" val="topBottom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18329c8753c94719a0939d4b2783e28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9b2d4990d847729165b881ce7ea3c1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713bccf961b0404e89d3cfc5cb75361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a4f3f49c27c452499f0b1198f346818"/>
  <p:tag name="KSO_WM_SLIDE_BACKGROUND_TYPE" val="bottomTop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86eab7c27ee548ca87e618da596cde9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44857e35fa348cb9e1b462143d08bca"/>
  <p:tag name="KSO_WM_SLIDE_BACKGROUND_TYPE" val="bottomTop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4b7a90c8637d4acc8060af86a464fc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734428c37484c0692a09a05cbd80b7c"/>
  <p:tag name="KSO_WM_SLIDE_BACKGROUND_TYPE" val="navigation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91dbac8175654476b9600605a9e5a83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3ce4eaf307e4c6e819a016b901a17b4"/>
  <p:tag name="KSO_WM_SLIDE_BACKGROUND_TYPE" val="navigation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81a0c4edc94e968dec45f8206906b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76258df56664f3ba0dcdb3e6d859eac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cf70c8abf1b4414c98d6dd20113b0f1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bf022292d7248cd9794bd54d808bbd7"/>
  <p:tag name="KSO_WM_SLIDE_BACKGROUND_TYPE" val="belt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242973ce1e764fc9a4072bff51e3e6a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91caf7e58cd4a92b13b519af183f2d4"/>
  <p:tag name="KSO_WM_SLIDE_BACKGROUND_TYPE" val="belt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主题​​">
  <a:themeElements>
    <a:clrScheme name="">
      <a:dk1>
        <a:sysClr val="windowText" lastClr="000000"/>
      </a:dk1>
      <a:lt1>
        <a:sysClr val="window" lastClr="FFFFFF"/>
      </a:lt1>
      <a:dk2>
        <a:srgbClr val="EEF1F6"/>
      </a:dk2>
      <a:lt2>
        <a:srgbClr val="FFFFFF"/>
      </a:lt2>
      <a:accent1>
        <a:srgbClr val="5E7A9C"/>
      </a:accent1>
      <a:accent2>
        <a:srgbClr val="648190"/>
      </a:accent2>
      <a:accent3>
        <a:srgbClr val="698883"/>
      </a:accent3>
      <a:accent4>
        <a:srgbClr val="6F8E77"/>
      </a:accent4>
      <a:accent5>
        <a:srgbClr val="74956A"/>
      </a:accent5>
      <a:accent6>
        <a:srgbClr val="7A9C5E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EEF1F6"/>
      </a:dk2>
      <a:lt2>
        <a:srgbClr val="FFFFFF"/>
      </a:lt2>
      <a:accent1>
        <a:srgbClr val="5E7A9C"/>
      </a:accent1>
      <a:accent2>
        <a:srgbClr val="648190"/>
      </a:accent2>
      <a:accent3>
        <a:srgbClr val="698883"/>
      </a:accent3>
      <a:accent4>
        <a:srgbClr val="6F8E77"/>
      </a:accent4>
      <a:accent5>
        <a:srgbClr val="74956A"/>
      </a:accent5>
      <a:accent6>
        <a:srgbClr val="7A9C5E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2604</Words>
  <Application>Microsoft Office PowerPoint</Application>
  <PresentationFormat>宽屏</PresentationFormat>
  <Paragraphs>173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等线</vt:lpstr>
      <vt:lpstr>等线 Light</vt:lpstr>
      <vt:lpstr>宋体</vt:lpstr>
      <vt:lpstr>微软雅黑</vt:lpstr>
      <vt:lpstr>Arial</vt:lpstr>
      <vt:lpstr>Calibri</vt:lpstr>
      <vt:lpstr>Wingdings</vt:lpstr>
      <vt:lpstr>Office 主题​​</vt:lpstr>
      <vt:lpstr>4_Office 主题​​</vt:lpstr>
      <vt:lpstr>3_Office 主题​​</vt:lpstr>
      <vt:lpstr>上海麦士&amp;予芯智能  联合开发     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小草</dc:creator>
  <cp:lastModifiedBy>王 蔚</cp:lastModifiedBy>
  <cp:revision>611</cp:revision>
  <dcterms:created xsi:type="dcterms:W3CDTF">2020-06-18T03:30:00Z</dcterms:created>
  <dcterms:modified xsi:type="dcterms:W3CDTF">2020-12-18T11:13:55Z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2052-11.1.0.10116</vt:lpwstr>
  </property>
</Properties>
</file>